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78" r:id="rId3"/>
    <p:sldId id="272" r:id="rId4"/>
    <p:sldId id="275" r:id="rId5"/>
    <p:sldId id="290" r:id="rId6"/>
    <p:sldId id="256" r:id="rId7"/>
    <p:sldId id="257" r:id="rId8"/>
    <p:sldId id="261" r:id="rId9"/>
    <p:sldId id="279" r:id="rId10"/>
    <p:sldId id="280" r:id="rId11"/>
    <p:sldId id="281" r:id="rId12"/>
    <p:sldId id="283" r:id="rId13"/>
    <p:sldId id="285" r:id="rId14"/>
    <p:sldId id="282" r:id="rId15"/>
    <p:sldId id="264" r:id="rId16"/>
    <p:sldId id="263" r:id="rId17"/>
    <p:sldId id="268" r:id="rId18"/>
    <p:sldId id="269" r:id="rId19"/>
    <p:sldId id="270" r:id="rId20"/>
    <p:sldId id="273" r:id="rId21"/>
    <p:sldId id="274" r:id="rId22"/>
    <p:sldId id="271" r:id="rId23"/>
    <p:sldId id="286" r:id="rId24"/>
    <p:sldId id="287" r:id="rId25"/>
    <p:sldId id="288" r:id="rId26"/>
    <p:sldId id="277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66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8FE81-5A18-48E8-8D7C-4CBD8ECB3D1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03349-F82B-4922-9DCB-1DC3EF74F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03349-F82B-4922-9DCB-1DC3EF74FE4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03349-F82B-4922-9DCB-1DC3EF74FE4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14B-0B9E-49F0-BAC9-3654F444D1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47E5-5B9E-4834-89B3-D2756907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14B-0B9E-49F0-BAC9-3654F444D1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47E5-5B9E-4834-89B3-D2756907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14B-0B9E-49F0-BAC9-3654F444D1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47E5-5B9E-4834-89B3-D2756907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14B-0B9E-49F0-BAC9-3654F444D1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47E5-5B9E-4834-89B3-D2756907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14B-0B9E-49F0-BAC9-3654F444D1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47E5-5B9E-4834-89B3-D2756907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14B-0B9E-49F0-BAC9-3654F444D1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47E5-5B9E-4834-89B3-D2756907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14B-0B9E-49F0-BAC9-3654F444D1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47E5-5B9E-4834-89B3-D2756907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14B-0B9E-49F0-BAC9-3654F444D1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47E5-5B9E-4834-89B3-D2756907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14B-0B9E-49F0-BAC9-3654F444D1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47E5-5B9E-4834-89B3-D2756907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14B-0B9E-49F0-BAC9-3654F444D1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47E5-5B9E-4834-89B3-D2756907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14B-0B9E-49F0-BAC9-3654F444D1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47E5-5B9E-4834-89B3-D2756907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A214B-0B9E-49F0-BAC9-3654F444D1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47E5-5B9E-4834-89B3-D2756907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42917"/>
            <a:ext cx="7772400" cy="2957533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КОРРЕКЦИОННЫЕ УПРАЖНЕНИЯ  ДЛЯ ШЕЙНОГО ОТДЕЛА ПОЗВОНОЧНИКА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-34957" y="3821115"/>
            <a:ext cx="2071702" cy="158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286116" y="3500438"/>
            <a:ext cx="1928826" cy="158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 rot="5817082">
            <a:off x="7727838" y="3077134"/>
            <a:ext cx="285752" cy="1285884"/>
          </a:xfrm>
          <a:prstGeom prst="arc">
            <a:avLst>
              <a:gd name="adj1" fmla="val 14933061"/>
              <a:gd name="adj2" fmla="val 6506209"/>
            </a:avLst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39"/>
            <a:ext cx="7239000" cy="1800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928794" y="185736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 rot="523280">
            <a:off x="3421593" y="3135847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>
            <a:stCxn id="4" idx="5"/>
          </p:cNvCxnSpPr>
          <p:nvPr/>
        </p:nvCxnSpPr>
        <p:spPr>
          <a:xfrm rot="16200000" flipH="1">
            <a:off x="2839459" y="2507676"/>
            <a:ext cx="600118" cy="8604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29058" y="1714488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 rot="1432827">
            <a:off x="4289320" y="4289328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29322" y="4572008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14876" y="5357826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000232" y="507207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10358478" y="1285860"/>
            <a:ext cx="1071571" cy="48463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 rot="21232889">
            <a:off x="5975447" y="2260681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 rot="21436774">
            <a:off x="500034" y="3071810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0" name="Прямая со стрелкой 19"/>
          <p:cNvCxnSpPr>
            <a:endCxn id="9" idx="4"/>
          </p:cNvCxnSpPr>
          <p:nvPr/>
        </p:nvCxnSpPr>
        <p:spPr>
          <a:xfrm rot="5400000" flipH="1" flipV="1">
            <a:off x="3971916" y="2728906"/>
            <a:ext cx="514360" cy="3143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3821901" y="3321843"/>
            <a:ext cx="1857388" cy="71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1" idx="2"/>
          </p:cNvCxnSpPr>
          <p:nvPr/>
        </p:nvCxnSpPr>
        <p:spPr>
          <a:xfrm>
            <a:off x="5214942" y="4786322"/>
            <a:ext cx="714380" cy="2428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5750727" y="3821909"/>
            <a:ext cx="1500198" cy="1428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5" idx="3"/>
          </p:cNvCxnSpPr>
          <p:nvPr/>
        </p:nvCxnSpPr>
        <p:spPr>
          <a:xfrm rot="5400000">
            <a:off x="3360541" y="2499296"/>
            <a:ext cx="2210627" cy="33596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3" idx="1"/>
          </p:cNvCxnSpPr>
          <p:nvPr/>
        </p:nvCxnSpPr>
        <p:spPr>
          <a:xfrm rot="16200000" flipV="1">
            <a:off x="964382" y="4036223"/>
            <a:ext cx="1348357" cy="9911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6" idx="6"/>
          </p:cNvCxnSpPr>
          <p:nvPr/>
        </p:nvCxnSpPr>
        <p:spPr>
          <a:xfrm>
            <a:off x="1413919" y="3507310"/>
            <a:ext cx="3372395" cy="21362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Стрелка вниз 20"/>
          <p:cNvSpPr/>
          <p:nvPr/>
        </p:nvSpPr>
        <p:spPr>
          <a:xfrm rot="19172905">
            <a:off x="1402449" y="11118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358082" y="3857628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5572132" y="4786322"/>
            <a:ext cx="2357454" cy="12430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6643702" y="1071546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715272" y="2071678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2" name="Прямая со стрелкой 31"/>
          <p:cNvCxnSpPr>
            <a:stCxn id="23" idx="7"/>
          </p:cNvCxnSpPr>
          <p:nvPr/>
        </p:nvCxnSpPr>
        <p:spPr>
          <a:xfrm rot="5400000" flipH="1" flipV="1">
            <a:off x="7681371" y="3386135"/>
            <a:ext cx="1062605" cy="1482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9" idx="0"/>
          </p:cNvCxnSpPr>
          <p:nvPr/>
        </p:nvCxnSpPr>
        <p:spPr>
          <a:xfrm rot="16200000" flipV="1">
            <a:off x="7622401" y="1521607"/>
            <a:ext cx="428628" cy="6715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3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ПОСЛОВИЦА 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286908" cy="452596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«РАБОТАТЬ СПУСТЯ РУКАВА»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Autofit/>
          </a:bodyPr>
          <a:lstStyle/>
          <a:p>
            <a:r>
              <a:rPr lang="ru-RU" sz="6000" dirty="0" smtClean="0"/>
              <a:t>ПОСЛОВИЦА</a:t>
            </a:r>
            <a:endParaRPr lang="ru-RU" sz="6000" dirty="0"/>
          </a:p>
        </p:txBody>
      </p:sp>
      <p:sp>
        <p:nvSpPr>
          <p:cNvPr id="4" name="Сердце 3"/>
          <p:cNvSpPr/>
          <p:nvPr/>
        </p:nvSpPr>
        <p:spPr>
          <a:xfrm>
            <a:off x="1571604" y="1142984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Р</a:t>
            </a:r>
            <a:endParaRPr lang="ru-RU" sz="7200" dirty="0"/>
          </a:p>
        </p:txBody>
      </p:sp>
      <p:sp>
        <p:nvSpPr>
          <p:cNvPr id="6" name="Сердце 5"/>
          <p:cNvSpPr/>
          <p:nvPr/>
        </p:nvSpPr>
        <p:spPr>
          <a:xfrm>
            <a:off x="1071538" y="2857496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Б</a:t>
            </a:r>
            <a:endParaRPr lang="ru-RU" sz="7200" dirty="0"/>
          </a:p>
        </p:txBody>
      </p:sp>
      <p:sp>
        <p:nvSpPr>
          <p:cNvPr id="7" name="Сердце 6"/>
          <p:cNvSpPr/>
          <p:nvPr/>
        </p:nvSpPr>
        <p:spPr>
          <a:xfrm>
            <a:off x="7215206" y="5214950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Т</a:t>
            </a:r>
            <a:endParaRPr lang="ru-RU" sz="7200" dirty="0"/>
          </a:p>
        </p:txBody>
      </p:sp>
      <p:sp>
        <p:nvSpPr>
          <p:cNvPr id="8" name="Сердце 7"/>
          <p:cNvSpPr/>
          <p:nvPr/>
        </p:nvSpPr>
        <p:spPr>
          <a:xfrm>
            <a:off x="857224" y="4857760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О</a:t>
            </a:r>
            <a:endParaRPr lang="ru-RU" sz="7200" dirty="0"/>
          </a:p>
        </p:txBody>
      </p:sp>
      <p:sp>
        <p:nvSpPr>
          <p:cNvPr id="9" name="Сердце 8"/>
          <p:cNvSpPr/>
          <p:nvPr/>
        </p:nvSpPr>
        <p:spPr>
          <a:xfrm>
            <a:off x="5286380" y="1428736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10" name="Сердце 9"/>
          <p:cNvSpPr/>
          <p:nvPr/>
        </p:nvSpPr>
        <p:spPr>
          <a:xfrm>
            <a:off x="7643834" y="857232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Ь</a:t>
            </a:r>
            <a:endParaRPr lang="ru-RU" sz="8000" dirty="0"/>
          </a:p>
        </p:txBody>
      </p:sp>
      <p:sp>
        <p:nvSpPr>
          <p:cNvPr id="11" name="Сердце 10"/>
          <p:cNvSpPr/>
          <p:nvPr/>
        </p:nvSpPr>
        <p:spPr>
          <a:xfrm>
            <a:off x="4143372" y="3214686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А</a:t>
            </a:r>
            <a:endParaRPr lang="ru-RU" sz="7200" dirty="0"/>
          </a:p>
        </p:txBody>
      </p:sp>
      <p:sp>
        <p:nvSpPr>
          <p:cNvPr id="12" name="Сердце 11"/>
          <p:cNvSpPr/>
          <p:nvPr/>
        </p:nvSpPr>
        <p:spPr>
          <a:xfrm>
            <a:off x="5429256" y="5286388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Т</a:t>
            </a:r>
            <a:endParaRPr lang="ru-RU" sz="72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357422" y="1714488"/>
            <a:ext cx="2071702" cy="15001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1928794" y="3286124"/>
            <a:ext cx="2214578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8" idx="0"/>
          </p:cNvCxnSpPr>
          <p:nvPr/>
        </p:nvCxnSpPr>
        <p:spPr>
          <a:xfrm rot="5400000">
            <a:off x="771496" y="4257680"/>
            <a:ext cx="1371608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500166" y="5643578"/>
            <a:ext cx="4143404" cy="2857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4214810" y="3643314"/>
            <a:ext cx="3071834" cy="2143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5107785" y="2964653"/>
            <a:ext cx="3286148" cy="13573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0" idx="1"/>
          </p:cNvCxnSpPr>
          <p:nvPr/>
        </p:nvCxnSpPr>
        <p:spPr>
          <a:xfrm rot="5400000" flipH="1" flipV="1">
            <a:off x="6257932" y="3371848"/>
            <a:ext cx="3443318" cy="2428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Стрелка вниз 37"/>
          <p:cNvSpPr/>
          <p:nvPr/>
        </p:nvSpPr>
        <p:spPr>
          <a:xfrm rot="18757522">
            <a:off x="905311" y="283251"/>
            <a:ext cx="484632" cy="1120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39"/>
            <a:ext cx="7239000" cy="1800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928794" y="185736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 rot="523280">
            <a:off x="3421593" y="3135847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>
            <a:stCxn id="4" idx="5"/>
          </p:cNvCxnSpPr>
          <p:nvPr/>
        </p:nvCxnSpPr>
        <p:spPr>
          <a:xfrm rot="16200000" flipH="1">
            <a:off x="2839459" y="2507676"/>
            <a:ext cx="600118" cy="8604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857620" y="78579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 rot="1432827">
            <a:off x="4575072" y="307488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29322" y="4572008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14876" y="5357826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4282" y="5715016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10358478" y="1285860"/>
            <a:ext cx="1071571" cy="48463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 rot="21232889">
            <a:off x="5975447" y="2260681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 rot="21436774">
            <a:off x="592658" y="2664366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3314688" y="2257420"/>
            <a:ext cx="1443054" cy="2143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3929058" y="2143116"/>
            <a:ext cx="1428760" cy="5715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6"/>
          </p:cNvCxnSpPr>
          <p:nvPr/>
        </p:nvCxnSpPr>
        <p:spPr>
          <a:xfrm>
            <a:off x="5450332" y="3717172"/>
            <a:ext cx="621866" cy="9548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V="1">
            <a:off x="5750727" y="3821909"/>
            <a:ext cx="1357322" cy="1428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3071804" y="3143247"/>
            <a:ext cx="3286147" cy="27106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3" idx="0"/>
          </p:cNvCxnSpPr>
          <p:nvPr/>
        </p:nvCxnSpPr>
        <p:spPr>
          <a:xfrm rot="5400000" flipH="1" flipV="1">
            <a:off x="-271497" y="4514857"/>
            <a:ext cx="2143139" cy="2571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428728" y="3429000"/>
            <a:ext cx="3372395" cy="21362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Стрелка вниз 20"/>
          <p:cNvSpPr/>
          <p:nvPr/>
        </p:nvSpPr>
        <p:spPr>
          <a:xfrm rot="19172905">
            <a:off x="1402449" y="11118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358082" y="3857628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5572132" y="4786322"/>
            <a:ext cx="2357454" cy="12430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6572264" y="1071546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715272" y="2071678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2" name="Прямая со стрелкой 31"/>
          <p:cNvCxnSpPr>
            <a:stCxn id="23" idx="7"/>
          </p:cNvCxnSpPr>
          <p:nvPr/>
        </p:nvCxnSpPr>
        <p:spPr>
          <a:xfrm rot="5400000" flipH="1" flipV="1">
            <a:off x="7681371" y="3386135"/>
            <a:ext cx="1062605" cy="1482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9" idx="0"/>
          </p:cNvCxnSpPr>
          <p:nvPr/>
        </p:nvCxnSpPr>
        <p:spPr>
          <a:xfrm rot="16200000" flipV="1">
            <a:off x="7622401" y="1521607"/>
            <a:ext cx="428628" cy="6715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 rot="21436774">
            <a:off x="2164292" y="5379011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6" name="Прямая со стрелкой 45"/>
          <p:cNvCxnSpPr>
            <a:stCxn id="40" idx="2"/>
            <a:endCxn id="13" idx="6"/>
          </p:cNvCxnSpPr>
          <p:nvPr/>
        </p:nvCxnSpPr>
        <p:spPr>
          <a:xfrm rot="10800000" flipV="1">
            <a:off x="1128683" y="5857910"/>
            <a:ext cx="1036125" cy="3143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3" grpId="0" animBg="1"/>
      <p:bldP spid="28" grpId="0" animBg="1"/>
      <p:bldP spid="2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ПОСЛОВИЦА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     </a:t>
            </a: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«РАБОТАТЬ,</a:t>
            </a:r>
          </a:p>
          <a:p>
            <a:pPr>
              <a:buNone/>
            </a:pP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ЗАСУЧИВ РУКАВА»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43050"/>
            <a:ext cx="9001156" cy="364333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Какие   рукава бывают в современной одежде?</a:t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Разгадай </a:t>
            </a:r>
            <a:r>
              <a:rPr lang="ru-RU" sz="6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кроссворд.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</a:t>
            </a:r>
            <a:r>
              <a:rPr lang="ru-RU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горизонтали </a:t>
            </a:r>
            <a:r>
              <a:rPr lang="ru-RU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виды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рукавов по покрою, по </a:t>
            </a:r>
            <a:r>
              <a:rPr lang="ru-RU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вертикали </a:t>
            </a:r>
            <a:r>
              <a:rPr lang="ru-RU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виды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рукавов по фасону.</a:t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H:\Новая папка\рук втач.jpg"/>
          <p:cNvPicPr>
            <a:picLocks noChangeAspect="1" noChangeArrowheads="1"/>
          </p:cNvPicPr>
          <p:nvPr/>
        </p:nvPicPr>
        <p:blipFill>
          <a:blip r:embed="rId2"/>
          <a:srcRect l="1784" t="7035" r="5471" b="9943"/>
          <a:stretch>
            <a:fillRect/>
          </a:stretch>
        </p:blipFill>
        <p:spPr bwMode="auto">
          <a:xfrm>
            <a:off x="500034" y="1928802"/>
            <a:ext cx="3714744" cy="4214842"/>
          </a:xfrm>
          <a:prstGeom prst="rect">
            <a:avLst/>
          </a:prstGeom>
          <a:noFill/>
        </p:spPr>
      </p:pic>
      <p:pic>
        <p:nvPicPr>
          <p:cNvPr id="1027" name="Picture 3" descr="H:\Новая папка\рук втач 0.jpg"/>
          <p:cNvPicPr>
            <a:picLocks noChangeAspect="1" noChangeArrowheads="1"/>
          </p:cNvPicPr>
          <p:nvPr/>
        </p:nvPicPr>
        <p:blipFill>
          <a:blip r:embed="rId3"/>
          <a:srcRect l="5085" t="1818" r="8475" b="9091"/>
          <a:stretch>
            <a:fillRect/>
          </a:stretch>
        </p:blipFill>
        <p:spPr bwMode="auto">
          <a:xfrm>
            <a:off x="5072066" y="1857364"/>
            <a:ext cx="364333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Новая папка\рук цел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878687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Новая папка\реглан 3.jpg"/>
          <p:cNvPicPr>
            <a:picLocks noChangeAspect="1" noChangeArrowheads="1"/>
          </p:cNvPicPr>
          <p:nvPr/>
        </p:nvPicPr>
        <p:blipFill>
          <a:blip r:embed="rId2"/>
          <a:srcRect l="10606" r="16667" b="6098"/>
          <a:stretch>
            <a:fillRect/>
          </a:stretch>
        </p:blipFill>
        <p:spPr bwMode="auto">
          <a:xfrm>
            <a:off x="285720" y="1500174"/>
            <a:ext cx="3429024" cy="4786346"/>
          </a:xfrm>
          <a:prstGeom prst="rect">
            <a:avLst/>
          </a:prstGeom>
          <a:noFill/>
        </p:spPr>
      </p:pic>
      <p:pic>
        <p:nvPicPr>
          <p:cNvPr id="3075" name="Picture 3" descr="H:\Новая папка\реглан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392909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4" descr="http://secondstreet.ru/uploads/images/00/13/40/2012/08/02/fec1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4062410" cy="5286412"/>
          </a:xfrm>
          <a:prstGeom prst="rect">
            <a:avLst/>
          </a:prstGeom>
          <a:noFill/>
        </p:spPr>
      </p:pic>
      <p:pic>
        <p:nvPicPr>
          <p:cNvPr id="4" name="Picture 4" descr="http://www.odejdaimoda.ru/images/upload/razmeri_bluzok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428736"/>
            <a:ext cx="333375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929718" cy="2654296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 УРОКА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02602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                    </a:t>
            </a:r>
            <a:r>
              <a:rPr lang="ru-RU" sz="4800" dirty="0" smtClean="0"/>
              <a:t>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СОЕДИНЕНИЕ  РУКАВА С ПРОЙМОЙ</a:t>
            </a:r>
          </a:p>
          <a:p>
            <a:endParaRPr lang="ru-RU" sz="7200" dirty="0" smtClean="0"/>
          </a:p>
          <a:p>
            <a:pPr>
              <a:buNone/>
            </a:pP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lasany.ru/media/wear-bluzka-m5-985-1/bluza-5985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786214" cy="5572164"/>
          </a:xfrm>
          <a:prstGeom prst="rect">
            <a:avLst/>
          </a:prstGeom>
          <a:noFill/>
        </p:spPr>
      </p:pic>
      <p:pic>
        <p:nvPicPr>
          <p:cNvPr id="5" name="Picture 2" descr="http://adiont.ru/components/com_virtuemart/shop_image/product/_____________B23_504c470bdea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928670"/>
            <a:ext cx="3810000" cy="5500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ww.city-moda.ru/published/publicdata/U294063CITYNEW/attachments/SC/products_pictures/DSB-16-24t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257675" cy="5248291"/>
          </a:xfrm>
          <a:prstGeom prst="rect">
            <a:avLst/>
          </a:prstGeom>
          <a:noFill/>
        </p:spPr>
      </p:pic>
      <p:pic>
        <p:nvPicPr>
          <p:cNvPr id="5" name="Picture 4" descr="http://cs1.livemaster.ru/foto/large/6504781586-odezhda-bluzka-iz-naturalnogo-shelka-ofis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3552825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Содержимое 5" descr="ночь35.gif"/>
          <p:cNvPicPr>
            <a:picLocks noChangeAspect="1"/>
          </p:cNvPicPr>
          <p:nvPr/>
        </p:nvPicPr>
        <p:blipFill>
          <a:blip r:embed="rId2"/>
          <a:srcRect l="31273"/>
          <a:stretch>
            <a:fillRect/>
          </a:stretch>
        </p:blipFill>
        <p:spPr>
          <a:xfrm>
            <a:off x="1142976" y="1428736"/>
            <a:ext cx="2786082" cy="4357718"/>
          </a:xfrm>
          <a:prstGeom prst="rect">
            <a:avLst/>
          </a:prstGeom>
        </p:spPr>
      </p:pic>
      <p:pic>
        <p:nvPicPr>
          <p:cNvPr id="4" name="Содержимое 5" descr="ночная сор.jpg"/>
          <p:cNvPicPr>
            <a:picLocks noChangeAspect="1"/>
          </p:cNvPicPr>
          <p:nvPr/>
        </p:nvPicPr>
        <p:blipFill>
          <a:blip r:embed="rId3"/>
          <a:srcRect l="33799" b="13068"/>
          <a:stretch>
            <a:fillRect/>
          </a:stretch>
        </p:blipFill>
        <p:spPr>
          <a:xfrm>
            <a:off x="4786314" y="1857364"/>
            <a:ext cx="2643206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               Рукав   реки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rc_mi" descr="http://st-fashiony.ru/pic/clothing/pic/82579/2.jpg"/>
          <p:cNvPicPr/>
          <p:nvPr/>
        </p:nvPicPr>
        <p:blipFill>
          <a:blip r:embed="rId2"/>
          <a:srcRect r="-2653"/>
          <a:stretch>
            <a:fillRect/>
          </a:stretch>
        </p:blipFill>
        <p:spPr bwMode="auto">
          <a:xfrm>
            <a:off x="928662" y="1643050"/>
            <a:ext cx="3429024" cy="473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Rcy;&amp;ucy;&amp;kcy;&amp;acy;&amp;vcy; &amp;rcy;&amp;iecy;&amp;kcy;&amp;i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834898" y="1523028"/>
            <a:ext cx="2260286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Пожарный  рукав</a:t>
            </a:r>
            <a:endParaRPr lang="ru-RU" sz="4800" dirty="0"/>
          </a:p>
        </p:txBody>
      </p:sp>
      <p:pic>
        <p:nvPicPr>
          <p:cNvPr id="1026" name="Picture 2" descr="http://4.bp.blogspot.com/-8h7ZU_f4Sq8/UA2-sB2EFCI/AAAAAAAASL4/zg9H5Mab4h4/s1600/12-%D0%BA%D0%BE%D0%BB%D0%BB%D0%B5%D0%BA%D1%86%D0%B8%D1%8F+%D0%BF%D0%BB%D0%B0%D1%82%D1%8C%D0%B5%D0%B2+zuhair+murad+resort+2013.jpg"/>
          <p:cNvPicPr>
            <a:picLocks noChangeAspect="1" noChangeArrowheads="1"/>
          </p:cNvPicPr>
          <p:nvPr/>
        </p:nvPicPr>
        <p:blipFill>
          <a:blip r:embed="rId3"/>
          <a:srcRect l="24375" r="21249"/>
          <a:stretch>
            <a:fillRect/>
          </a:stretch>
        </p:blipFill>
        <p:spPr bwMode="auto">
          <a:xfrm>
            <a:off x="6286480" y="0"/>
            <a:ext cx="2857520" cy="5429264"/>
          </a:xfrm>
          <a:prstGeom prst="rect">
            <a:avLst/>
          </a:prstGeom>
          <a:noFill/>
        </p:spPr>
      </p:pic>
      <p:pic>
        <p:nvPicPr>
          <p:cNvPr id="5" name="Содержимое 4" descr="Gallery of Nature Photos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357298"/>
            <a:ext cx="28702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Рукав швейной машины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ew-machine.ru/pic/Juno%201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715304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9144000" cy="92869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КАКОЕ  СЛОВО  ОБОЗНАЧАЕТ  СРЕЗ  РУКАВА ?</a:t>
            </a:r>
            <a:br>
              <a:rPr lang="ru-RU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ЗАКАТ,  </a:t>
            </a:r>
            <a:b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ПЕРЕКАТ, </a:t>
            </a:r>
            <a:b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ОКАТ 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7200" dirty="0" smtClean="0"/>
              <a:t>Окат  рукава</a:t>
            </a:r>
            <a:endParaRPr lang="ru-RU" sz="7200" dirty="0"/>
          </a:p>
        </p:txBody>
      </p:sp>
      <p:pic>
        <p:nvPicPr>
          <p:cNvPr id="43010" name="Picture 2" descr="http://proshit.ru/uploads/219.jpg"/>
          <p:cNvPicPr>
            <a:picLocks noChangeAspect="1" noChangeArrowheads="1"/>
          </p:cNvPicPr>
          <p:nvPr/>
        </p:nvPicPr>
        <p:blipFill>
          <a:blip r:embed="rId2"/>
          <a:srcRect b="10605"/>
          <a:stretch>
            <a:fillRect/>
          </a:stretch>
        </p:blipFill>
        <p:spPr bwMode="auto">
          <a:xfrm>
            <a:off x="2357422" y="2357430"/>
            <a:ext cx="4286250" cy="4214842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>
            <a:off x="2786050" y="1357298"/>
            <a:ext cx="1714512" cy="12144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500174"/>
            <a:ext cx="121444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500166" y="1428736"/>
            <a:ext cx="1060704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43174" y="1428736"/>
            <a:ext cx="91440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3643306" y="1500174"/>
            <a:ext cx="1214446" cy="121444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5072066" y="1428736"/>
            <a:ext cx="914400" cy="12144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ест 7"/>
          <p:cNvSpPr/>
          <p:nvPr/>
        </p:nvSpPr>
        <p:spPr>
          <a:xfrm>
            <a:off x="8229600" y="1500174"/>
            <a:ext cx="914400" cy="128588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/>
          <p:cNvSpPr/>
          <p:nvPr/>
        </p:nvSpPr>
        <p:spPr>
          <a:xfrm>
            <a:off x="6143636" y="1428736"/>
            <a:ext cx="714380" cy="1214446"/>
          </a:xfrm>
          <a:prstGeom prst="moon">
            <a:avLst>
              <a:gd name="adj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7000892" y="1428736"/>
            <a:ext cx="1071570" cy="128588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142844" y="4071942"/>
            <a:ext cx="1214446" cy="12858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О</a:t>
            </a:r>
            <a:endParaRPr lang="ru-RU" sz="96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715140" y="4000504"/>
            <a:ext cx="1060704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Т</a:t>
            </a:r>
            <a:endParaRPr lang="ru-RU" sz="8800" dirty="0"/>
          </a:p>
        </p:txBody>
      </p:sp>
      <p:sp>
        <p:nvSpPr>
          <p:cNvPr id="13" name="Овал 12"/>
          <p:cNvSpPr/>
          <p:nvPr/>
        </p:nvSpPr>
        <p:spPr>
          <a:xfrm>
            <a:off x="5786446" y="4071942"/>
            <a:ext cx="91440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Н</a:t>
            </a:r>
            <a:endParaRPr lang="ru-RU" sz="9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929554" y="4214818"/>
            <a:ext cx="121444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Э</a:t>
            </a:r>
            <a:endParaRPr lang="ru-RU" sz="9600" dirty="0"/>
          </a:p>
        </p:txBody>
      </p:sp>
      <p:sp>
        <p:nvSpPr>
          <p:cNvPr id="15" name="6-конечная звезда 14"/>
          <p:cNvSpPr/>
          <p:nvPr/>
        </p:nvSpPr>
        <p:spPr>
          <a:xfrm>
            <a:off x="1428728" y="4000504"/>
            <a:ext cx="1071570" cy="14287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А</a:t>
            </a:r>
            <a:endParaRPr lang="ru-RU" sz="9600" dirty="0"/>
          </a:p>
        </p:txBody>
      </p:sp>
      <p:sp>
        <p:nvSpPr>
          <p:cNvPr id="16" name="Сердце 15"/>
          <p:cNvSpPr/>
          <p:nvPr/>
        </p:nvSpPr>
        <p:spPr>
          <a:xfrm>
            <a:off x="2714612" y="4071942"/>
            <a:ext cx="914400" cy="135732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Г</a:t>
            </a:r>
            <a:endParaRPr lang="ru-RU" sz="8800" dirty="0"/>
          </a:p>
        </p:txBody>
      </p:sp>
      <p:sp>
        <p:nvSpPr>
          <p:cNvPr id="17" name="Месяц 16"/>
          <p:cNvSpPr/>
          <p:nvPr/>
        </p:nvSpPr>
        <p:spPr>
          <a:xfrm>
            <a:off x="4929190" y="4071942"/>
            <a:ext cx="714380" cy="1285884"/>
          </a:xfrm>
          <a:prstGeom prst="moon">
            <a:avLst>
              <a:gd name="adj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Р</a:t>
            </a:r>
            <a:endParaRPr lang="ru-RU" sz="8800" dirty="0"/>
          </a:p>
        </p:txBody>
      </p:sp>
      <p:sp>
        <p:nvSpPr>
          <p:cNvPr id="18" name="Крест 17"/>
          <p:cNvSpPr/>
          <p:nvPr/>
        </p:nvSpPr>
        <p:spPr>
          <a:xfrm>
            <a:off x="3857620" y="4071942"/>
            <a:ext cx="914400" cy="135732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Ф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500174"/>
            <a:ext cx="121444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Э</a:t>
            </a:r>
            <a:endParaRPr lang="ru-RU" sz="96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500166" y="1428736"/>
            <a:ext cx="1060704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Т</a:t>
            </a:r>
            <a:endParaRPr lang="ru-RU" sz="9600" dirty="0"/>
          </a:p>
        </p:txBody>
      </p:sp>
      <p:sp>
        <p:nvSpPr>
          <p:cNvPr id="5" name="Овал 4"/>
          <p:cNvSpPr/>
          <p:nvPr/>
        </p:nvSpPr>
        <p:spPr>
          <a:xfrm>
            <a:off x="2643174" y="1428736"/>
            <a:ext cx="91440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Н</a:t>
            </a:r>
            <a:endParaRPr lang="ru-RU" sz="9600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3643306" y="1500174"/>
            <a:ext cx="1214446" cy="121444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О</a:t>
            </a:r>
            <a:endParaRPr lang="ru-RU" sz="9600" dirty="0"/>
          </a:p>
        </p:txBody>
      </p:sp>
      <p:sp>
        <p:nvSpPr>
          <p:cNvPr id="7" name="Сердце 6"/>
          <p:cNvSpPr/>
          <p:nvPr/>
        </p:nvSpPr>
        <p:spPr>
          <a:xfrm>
            <a:off x="5072066" y="1428736"/>
            <a:ext cx="914400" cy="12144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Г</a:t>
            </a:r>
            <a:endParaRPr lang="ru-RU" sz="9600" dirty="0"/>
          </a:p>
        </p:txBody>
      </p:sp>
      <p:sp>
        <p:nvSpPr>
          <p:cNvPr id="8" name="Крест 7"/>
          <p:cNvSpPr/>
          <p:nvPr/>
        </p:nvSpPr>
        <p:spPr>
          <a:xfrm>
            <a:off x="8229600" y="1500174"/>
            <a:ext cx="914400" cy="128588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Ф</a:t>
            </a:r>
            <a:endParaRPr lang="ru-RU" sz="8800" dirty="0"/>
          </a:p>
        </p:txBody>
      </p:sp>
      <p:sp>
        <p:nvSpPr>
          <p:cNvPr id="9" name="Месяц 8"/>
          <p:cNvSpPr/>
          <p:nvPr/>
        </p:nvSpPr>
        <p:spPr>
          <a:xfrm>
            <a:off x="6143636" y="1428736"/>
            <a:ext cx="714380" cy="1214446"/>
          </a:xfrm>
          <a:prstGeom prst="moon">
            <a:avLst>
              <a:gd name="adj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Р</a:t>
            </a:r>
            <a:endParaRPr lang="ru-RU" sz="8800" dirty="0"/>
          </a:p>
        </p:txBody>
      </p:sp>
      <p:sp>
        <p:nvSpPr>
          <p:cNvPr id="10" name="6-конечная звезда 9"/>
          <p:cNvSpPr/>
          <p:nvPr/>
        </p:nvSpPr>
        <p:spPr>
          <a:xfrm>
            <a:off x="7000892" y="1428736"/>
            <a:ext cx="1071570" cy="128588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А</a:t>
            </a:r>
            <a:endParaRPr lang="ru-RU" sz="8800" dirty="0"/>
          </a:p>
        </p:txBody>
      </p:sp>
      <p:sp>
        <p:nvSpPr>
          <p:cNvPr id="11" name="Шестиугольник 10"/>
          <p:cNvSpPr/>
          <p:nvPr/>
        </p:nvSpPr>
        <p:spPr>
          <a:xfrm>
            <a:off x="142844" y="4071942"/>
            <a:ext cx="1214446" cy="12858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О</a:t>
            </a:r>
            <a:endParaRPr lang="ru-RU" sz="96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715140" y="4000504"/>
            <a:ext cx="1060704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Т</a:t>
            </a:r>
            <a:endParaRPr lang="ru-RU" sz="8000" dirty="0"/>
          </a:p>
        </p:txBody>
      </p:sp>
      <p:sp>
        <p:nvSpPr>
          <p:cNvPr id="13" name="Овал 12"/>
          <p:cNvSpPr/>
          <p:nvPr/>
        </p:nvSpPr>
        <p:spPr>
          <a:xfrm>
            <a:off x="5786446" y="4071942"/>
            <a:ext cx="91440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Н</a:t>
            </a:r>
            <a:endParaRPr lang="ru-RU" sz="9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929554" y="4214818"/>
            <a:ext cx="121444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Э</a:t>
            </a:r>
            <a:endParaRPr lang="ru-RU" sz="9600" dirty="0"/>
          </a:p>
        </p:txBody>
      </p:sp>
      <p:sp>
        <p:nvSpPr>
          <p:cNvPr id="15" name="6-конечная звезда 14"/>
          <p:cNvSpPr/>
          <p:nvPr/>
        </p:nvSpPr>
        <p:spPr>
          <a:xfrm>
            <a:off x="1428728" y="4000504"/>
            <a:ext cx="1071570" cy="14287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А</a:t>
            </a:r>
            <a:endParaRPr lang="ru-RU" sz="8800" dirty="0"/>
          </a:p>
        </p:txBody>
      </p:sp>
      <p:sp>
        <p:nvSpPr>
          <p:cNvPr id="17" name="Месяц 16"/>
          <p:cNvSpPr/>
          <p:nvPr/>
        </p:nvSpPr>
        <p:spPr>
          <a:xfrm>
            <a:off x="4929190" y="4071942"/>
            <a:ext cx="714380" cy="1285884"/>
          </a:xfrm>
          <a:prstGeom prst="moon">
            <a:avLst>
              <a:gd name="adj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Р</a:t>
            </a:r>
            <a:endParaRPr lang="ru-RU" sz="8800" dirty="0"/>
          </a:p>
        </p:txBody>
      </p:sp>
      <p:sp>
        <p:nvSpPr>
          <p:cNvPr id="18" name="Крест 17"/>
          <p:cNvSpPr/>
          <p:nvPr/>
        </p:nvSpPr>
        <p:spPr>
          <a:xfrm>
            <a:off x="3857620" y="4071942"/>
            <a:ext cx="914400" cy="135732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Ф</a:t>
            </a:r>
            <a:endParaRPr lang="ru-RU" sz="8800" dirty="0"/>
          </a:p>
        </p:txBody>
      </p:sp>
      <p:sp>
        <p:nvSpPr>
          <p:cNvPr id="19" name="Сердце 18"/>
          <p:cNvSpPr/>
          <p:nvPr/>
        </p:nvSpPr>
        <p:spPr>
          <a:xfrm>
            <a:off x="2643174" y="4143380"/>
            <a:ext cx="914400" cy="12144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Г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1"/>
            <a:ext cx="8229600" cy="5072099"/>
          </a:xfrm>
        </p:spPr>
        <p:txBody>
          <a:bodyPr>
            <a:normAutofit/>
          </a:bodyPr>
          <a:lstStyle/>
          <a:p>
            <a:r>
              <a:rPr lang="ru-RU" u="sng" dirty="0" smtClean="0"/>
              <a:t>Задание: составить слова из букв слова «этнограф».</a:t>
            </a:r>
            <a:br>
              <a:rPr lang="ru-RU" u="sng" dirty="0" smtClean="0"/>
            </a:br>
            <a:r>
              <a:rPr lang="ru-RU" dirty="0" smtClean="0"/>
              <a:t>граф, нога, это, она, он, рога, Нора, фтор, фон, тон, гора, нота, гофра, эта, рог, рот.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Юля\Мои документы\Тициан  Портрет дочери Лавин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000924" cy="542928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В.Тициан « Портрет дочери»  1490 г.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/>
          <a:lstStyle/>
          <a:p>
            <a:r>
              <a:rPr lang="ru-RU" dirty="0" smtClean="0"/>
              <a:t>А.Г.Венецианов  «На пашне» </a:t>
            </a:r>
            <a:r>
              <a:rPr lang="ru-RU" sz="3200" dirty="0" smtClean="0"/>
              <a:t>1820 г.</a:t>
            </a:r>
            <a:endParaRPr lang="ru-RU" dirty="0"/>
          </a:p>
        </p:txBody>
      </p:sp>
      <p:pic>
        <p:nvPicPr>
          <p:cNvPr id="2050" name="Picture 2" descr="C:\Documents and Settings\Юля\Мои документы\Венецианов Алексей Гаврилович На пашне 1820 г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42968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В.М.Васнецов «Царевна-лягушка». 1918г.</a:t>
            </a:r>
            <a:endParaRPr lang="ru-RU" sz="3600" dirty="0"/>
          </a:p>
        </p:txBody>
      </p:sp>
      <p:pic>
        <p:nvPicPr>
          <p:cNvPr id="3074" name="Picture 2" descr="C:\Documents and Settings\Юля\Мои документы\виктор михайлович васн 1901-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50099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Autofit/>
          </a:bodyPr>
          <a:lstStyle/>
          <a:p>
            <a:r>
              <a:rPr lang="ru-RU" sz="6000" dirty="0" smtClean="0"/>
              <a:t>ПОСЛОВИЦА</a:t>
            </a:r>
            <a:endParaRPr lang="ru-RU" sz="6000" dirty="0"/>
          </a:p>
        </p:txBody>
      </p:sp>
      <p:sp>
        <p:nvSpPr>
          <p:cNvPr id="4" name="Сердце 3"/>
          <p:cNvSpPr/>
          <p:nvPr/>
        </p:nvSpPr>
        <p:spPr>
          <a:xfrm>
            <a:off x="1428728" y="1142984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Р</a:t>
            </a:r>
            <a:endParaRPr lang="ru-RU" sz="7200" dirty="0"/>
          </a:p>
        </p:txBody>
      </p:sp>
      <p:sp>
        <p:nvSpPr>
          <p:cNvPr id="6" name="Сердце 5"/>
          <p:cNvSpPr/>
          <p:nvPr/>
        </p:nvSpPr>
        <p:spPr>
          <a:xfrm>
            <a:off x="3786182" y="1285860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Б</a:t>
            </a:r>
            <a:endParaRPr lang="ru-RU" sz="7200" dirty="0"/>
          </a:p>
        </p:txBody>
      </p:sp>
      <p:sp>
        <p:nvSpPr>
          <p:cNvPr id="7" name="Сердце 6"/>
          <p:cNvSpPr/>
          <p:nvPr/>
        </p:nvSpPr>
        <p:spPr>
          <a:xfrm>
            <a:off x="5643570" y="4786322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Т</a:t>
            </a:r>
            <a:endParaRPr lang="ru-RU" sz="7200" dirty="0"/>
          </a:p>
        </p:txBody>
      </p:sp>
      <p:sp>
        <p:nvSpPr>
          <p:cNvPr id="8" name="Сердце 7"/>
          <p:cNvSpPr/>
          <p:nvPr/>
        </p:nvSpPr>
        <p:spPr>
          <a:xfrm>
            <a:off x="857224" y="4857760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О</a:t>
            </a:r>
            <a:endParaRPr lang="ru-RU" sz="7200" dirty="0"/>
          </a:p>
        </p:txBody>
      </p:sp>
      <p:sp>
        <p:nvSpPr>
          <p:cNvPr id="9" name="Сердце 8"/>
          <p:cNvSpPr/>
          <p:nvPr/>
        </p:nvSpPr>
        <p:spPr>
          <a:xfrm>
            <a:off x="5929322" y="1285860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10" name="Сердце 9"/>
          <p:cNvSpPr/>
          <p:nvPr/>
        </p:nvSpPr>
        <p:spPr>
          <a:xfrm>
            <a:off x="7143768" y="3143248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Ь</a:t>
            </a:r>
            <a:endParaRPr lang="ru-RU" sz="8000" dirty="0"/>
          </a:p>
        </p:txBody>
      </p:sp>
      <p:sp>
        <p:nvSpPr>
          <p:cNvPr id="11" name="Сердце 10"/>
          <p:cNvSpPr/>
          <p:nvPr/>
        </p:nvSpPr>
        <p:spPr>
          <a:xfrm>
            <a:off x="2928926" y="4929198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А</a:t>
            </a:r>
            <a:endParaRPr lang="ru-RU" sz="7200" dirty="0"/>
          </a:p>
        </p:txBody>
      </p:sp>
      <p:sp>
        <p:nvSpPr>
          <p:cNvPr id="12" name="Сердце 11"/>
          <p:cNvSpPr/>
          <p:nvPr/>
        </p:nvSpPr>
        <p:spPr>
          <a:xfrm>
            <a:off x="4214810" y="4143380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Т</a:t>
            </a:r>
            <a:endParaRPr lang="ru-RU" sz="7200" dirty="0"/>
          </a:p>
        </p:txBody>
      </p:sp>
      <p:cxnSp>
        <p:nvCxnSpPr>
          <p:cNvPr id="15" name="Прямая со стрелкой 14"/>
          <p:cNvCxnSpPr>
            <a:stCxn id="4" idx="1"/>
          </p:cNvCxnSpPr>
          <p:nvPr/>
        </p:nvCxnSpPr>
        <p:spPr>
          <a:xfrm rot="16200000" flipH="1">
            <a:off x="971520" y="2971792"/>
            <a:ext cx="2943252" cy="11144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2357422" y="3143248"/>
            <a:ext cx="2928958" cy="9286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1285852" y="2285992"/>
            <a:ext cx="3000396" cy="22860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785918" y="4500570"/>
            <a:ext cx="2428892" cy="7143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4043358" y="2243130"/>
            <a:ext cx="2557482" cy="12144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4786314" y="3214686"/>
            <a:ext cx="2643206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0" idx="1"/>
          </p:cNvCxnSpPr>
          <p:nvPr/>
        </p:nvCxnSpPr>
        <p:spPr>
          <a:xfrm flipV="1">
            <a:off x="6572264" y="4057648"/>
            <a:ext cx="1028704" cy="942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Стрелка вниз 37"/>
          <p:cNvSpPr/>
          <p:nvPr/>
        </p:nvSpPr>
        <p:spPr>
          <a:xfrm rot="18757522">
            <a:off x="833873" y="283251"/>
            <a:ext cx="484632" cy="1120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145</Words>
  <Application>Microsoft Office PowerPoint</Application>
  <PresentationFormat>Экран (4:3)</PresentationFormat>
  <Paragraphs>91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КОРРЕКЦИОННЫЕ УПРАЖНЕНИЯ  ДЛЯ ШЕЙНОГО ОТДЕЛА ПОЗВОНОЧНИКА </vt:lpstr>
      <vt:lpstr>ТЕМА УРОКА</vt:lpstr>
      <vt:lpstr>Слайд 3</vt:lpstr>
      <vt:lpstr>Слайд 4</vt:lpstr>
      <vt:lpstr>Задание: составить слова из букв слова «этнограф». граф, нога, это, она, он, рога, Нора, фтор, фон, тон, гора, нота, гофра, эта, рог, рот.  </vt:lpstr>
      <vt:lpstr>В.Тициан « Портрет дочери»  1490 г. </vt:lpstr>
      <vt:lpstr>А.Г.Венецианов  «На пашне» 1820 г.</vt:lpstr>
      <vt:lpstr>В.М.Васнецов «Царевна-лягушка». 1918г.</vt:lpstr>
      <vt:lpstr>ПОСЛОВИЦА</vt:lpstr>
      <vt:lpstr>Слайд 10</vt:lpstr>
      <vt:lpstr>ПОСЛОВИЦА </vt:lpstr>
      <vt:lpstr>ПОСЛОВИЦА</vt:lpstr>
      <vt:lpstr>Слайд 13</vt:lpstr>
      <vt:lpstr>ПОСЛОВИЦА</vt:lpstr>
      <vt:lpstr>Какие   рукава бывают в современной одежде? Разгадай кроссворд. По горизонтали - виды рукавов по покрою, по вертикали - виды рукавов по фасону.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               Рукав   реки</vt:lpstr>
      <vt:lpstr>Пожарный  рукав</vt:lpstr>
      <vt:lpstr>Рукав швейной машины</vt:lpstr>
      <vt:lpstr>   КАКОЕ  СЛОВО  ОБОЗНАЧАЕТ  СРЕЗ  РУКАВА ?  ЗАКАТ,   ПЕРЕКАТ,  ОКАТ  </vt:lpstr>
      <vt:lpstr>Окат  рукава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Кор. упр наклоны головой</dc:title>
  <dc:creator>Юля</dc:creator>
  <cp:lastModifiedBy>Юля</cp:lastModifiedBy>
  <cp:revision>61</cp:revision>
  <dcterms:created xsi:type="dcterms:W3CDTF">2013-04-08T20:53:24Z</dcterms:created>
  <dcterms:modified xsi:type="dcterms:W3CDTF">2013-05-11T21:53:18Z</dcterms:modified>
</cp:coreProperties>
</file>