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1"/>
  </p:notesMasterIdLst>
  <p:sldIdLst>
    <p:sldId id="287" r:id="rId2"/>
    <p:sldId id="288" r:id="rId3"/>
    <p:sldId id="285" r:id="rId4"/>
    <p:sldId id="290" r:id="rId5"/>
    <p:sldId id="272" r:id="rId6"/>
    <p:sldId id="274" r:id="rId7"/>
    <p:sldId id="275" r:id="rId8"/>
    <p:sldId id="277" r:id="rId9"/>
    <p:sldId id="279" r:id="rId10"/>
    <p:sldId id="282" r:id="rId11"/>
    <p:sldId id="256" r:id="rId12"/>
    <p:sldId id="299" r:id="rId13"/>
    <p:sldId id="300" r:id="rId14"/>
    <p:sldId id="258" r:id="rId15"/>
    <p:sldId id="278" r:id="rId16"/>
    <p:sldId id="284" r:id="rId17"/>
    <p:sldId id="283" r:id="rId18"/>
    <p:sldId id="260" r:id="rId19"/>
    <p:sldId id="295" r:id="rId20"/>
    <p:sldId id="261" r:id="rId21"/>
    <p:sldId id="296" r:id="rId22"/>
    <p:sldId id="259" r:id="rId23"/>
    <p:sldId id="297" r:id="rId24"/>
    <p:sldId id="280" r:id="rId25"/>
    <p:sldId id="281" r:id="rId26"/>
    <p:sldId id="276" r:id="rId27"/>
    <p:sldId id="294" r:id="rId28"/>
    <p:sldId id="268" r:id="rId29"/>
    <p:sldId id="269" r:id="rId30"/>
    <p:sldId id="289" r:id="rId31"/>
    <p:sldId id="263" r:id="rId32"/>
    <p:sldId id="291" r:id="rId33"/>
    <p:sldId id="301" r:id="rId34"/>
    <p:sldId id="302" r:id="rId35"/>
    <p:sldId id="304" r:id="rId36"/>
    <p:sldId id="305" r:id="rId37"/>
    <p:sldId id="292" r:id="rId38"/>
    <p:sldId id="271" r:id="rId39"/>
    <p:sldId id="262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014" autoAdjust="0"/>
    <p:restoredTop sz="94564" autoAdjust="0"/>
  </p:normalViewPr>
  <p:slideViewPr>
    <p:cSldViewPr>
      <p:cViewPr varScale="1">
        <p:scale>
          <a:sx n="87" d="100"/>
          <a:sy n="87" d="100"/>
        </p:scale>
        <p:origin x="-8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F938F-D734-4664-9297-D498357E00F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66DB8-B872-4E55-BF07-CE1A56399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66DB8-B872-4E55-BF07-CE1A563997F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66DB8-B872-4E55-BF07-CE1A563997F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66DB8-B872-4E55-BF07-CE1A563997F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66DB8-B872-4E55-BF07-CE1A563997FA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66DB8-B872-4E55-BF07-CE1A563997FA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A1C5-8D2C-48F6-BF2D-A4CC4DEBE9E8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84-85D9-4DFE-81B8-AE787220D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A1C5-8D2C-48F6-BF2D-A4CC4DEBE9E8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84-85D9-4DFE-81B8-AE787220D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A1C5-8D2C-48F6-BF2D-A4CC4DEBE9E8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84-85D9-4DFE-81B8-AE787220D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A1C5-8D2C-48F6-BF2D-A4CC4DEBE9E8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84-85D9-4DFE-81B8-AE787220D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A1C5-8D2C-48F6-BF2D-A4CC4DEBE9E8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84-85D9-4DFE-81B8-AE787220D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A1C5-8D2C-48F6-BF2D-A4CC4DEBE9E8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84-85D9-4DFE-81B8-AE787220D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A1C5-8D2C-48F6-BF2D-A4CC4DEBE9E8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84-85D9-4DFE-81B8-AE787220D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A1C5-8D2C-48F6-BF2D-A4CC4DEBE9E8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84-85D9-4DFE-81B8-AE787220D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A1C5-8D2C-48F6-BF2D-A4CC4DEBE9E8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84-85D9-4DFE-81B8-AE787220D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A1C5-8D2C-48F6-BF2D-A4CC4DEBE9E8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84-85D9-4DFE-81B8-AE787220D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A1C5-8D2C-48F6-BF2D-A4CC4DEBE9E8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84-85D9-4DFE-81B8-AE787220D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1A1C5-8D2C-48F6-BF2D-A4CC4DEBE9E8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ADE84-85D9-4DFE-81B8-AE787220D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Смотайте данную нитку из букв и вы узнаете тему задания.</a:t>
            </a:r>
            <a:endParaRPr lang="ru-RU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4286248" y="3000372"/>
            <a:ext cx="600076" cy="642942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н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 flipH="1">
            <a:off x="10001288" y="1600201"/>
            <a:ext cx="571501" cy="23288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4214810" y="250030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3643306" y="278605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</a:t>
            </a:r>
            <a:endParaRPr lang="ru-RU" sz="2800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3643306" y="3429000"/>
            <a:ext cx="474347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л</a:t>
            </a:r>
            <a:endParaRPr lang="ru-RU" sz="2800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4214810" y="371475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11" name="Блок-схема: узел 10"/>
          <p:cNvSpPr/>
          <p:nvPr/>
        </p:nvSpPr>
        <p:spPr>
          <a:xfrm>
            <a:off x="4857752" y="350043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</a:t>
            </a:r>
            <a:endParaRPr lang="ru-RU" sz="2800" dirty="0"/>
          </a:p>
        </p:txBody>
      </p:sp>
      <p:sp>
        <p:nvSpPr>
          <p:cNvPr id="12" name="Блок-схема: узел 11"/>
          <p:cNvSpPr/>
          <p:nvPr/>
        </p:nvSpPr>
        <p:spPr>
          <a:xfrm>
            <a:off x="5072066" y="292893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</a:t>
            </a:r>
            <a:endParaRPr lang="ru-RU" sz="2800" dirty="0"/>
          </a:p>
        </p:txBody>
      </p:sp>
      <p:sp>
        <p:nvSpPr>
          <p:cNvPr id="13" name="Блок-схема: узел 12"/>
          <p:cNvSpPr/>
          <p:nvPr/>
        </p:nvSpPr>
        <p:spPr>
          <a:xfrm>
            <a:off x="4929190" y="235743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Ы</a:t>
            </a:r>
            <a:endParaRPr lang="ru-RU" sz="2800" dirty="0"/>
          </a:p>
        </p:txBody>
      </p:sp>
      <p:sp>
        <p:nvSpPr>
          <p:cNvPr id="14" name="Блок-схема: узел 13"/>
          <p:cNvSpPr/>
          <p:nvPr/>
        </p:nvSpPr>
        <p:spPr>
          <a:xfrm>
            <a:off x="4429124" y="192880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Е</a:t>
            </a:r>
            <a:endParaRPr lang="ru-RU" sz="2800" dirty="0"/>
          </a:p>
        </p:txBody>
      </p:sp>
      <p:sp>
        <p:nvSpPr>
          <p:cNvPr id="15" name="Блок-схема: узел 14"/>
          <p:cNvSpPr/>
          <p:nvPr/>
        </p:nvSpPr>
        <p:spPr>
          <a:xfrm>
            <a:off x="3786182" y="2000240"/>
            <a:ext cx="500066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*</a:t>
            </a:r>
            <a:endParaRPr lang="ru-RU" sz="2800" dirty="0"/>
          </a:p>
        </p:txBody>
      </p:sp>
      <p:sp>
        <p:nvSpPr>
          <p:cNvPr id="16" name="Блок-схема: узел 15"/>
          <p:cNvSpPr/>
          <p:nvPr/>
        </p:nvSpPr>
        <p:spPr>
          <a:xfrm>
            <a:off x="3214678" y="235743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</a:t>
            </a:r>
            <a:endParaRPr lang="ru-RU" sz="2800" dirty="0"/>
          </a:p>
        </p:txBody>
      </p:sp>
      <p:sp>
        <p:nvSpPr>
          <p:cNvPr id="17" name="Блок-схема: узел 16"/>
          <p:cNvSpPr/>
          <p:nvPr/>
        </p:nvSpPr>
        <p:spPr>
          <a:xfrm>
            <a:off x="2928926" y="300037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3000364" y="364331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</a:t>
            </a:r>
            <a:endParaRPr lang="ru-RU" sz="2800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3500430" y="407194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</a:t>
            </a:r>
            <a:endParaRPr lang="ru-RU" sz="2800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4214810" y="428625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4929190" y="4071942"/>
            <a:ext cx="500066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</a:t>
            </a:r>
            <a:endParaRPr lang="ru-RU" sz="2800" dirty="0"/>
          </a:p>
        </p:txBody>
      </p:sp>
      <p:sp>
        <p:nvSpPr>
          <p:cNvPr id="22" name="Блок-схема: узел 21"/>
          <p:cNvSpPr/>
          <p:nvPr/>
        </p:nvSpPr>
        <p:spPr>
          <a:xfrm>
            <a:off x="5500694" y="350043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sz="5300" u="sng" dirty="0" smtClean="0"/>
              <a:t>ВИДЫ КАРМАНОВ ПО ФОРМЕ НИЖНЕГО СРЕЗА</a:t>
            </a:r>
            <a:r>
              <a:rPr lang="ru-RU" u="sng" dirty="0" smtClean="0"/>
              <a:t>: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5400" dirty="0" smtClean="0"/>
          </a:p>
          <a:p>
            <a:r>
              <a:rPr lang="ru-RU" sz="5400" dirty="0" smtClean="0"/>
              <a:t>1  ПРЯМОУГОЛЬНЫЙ </a:t>
            </a:r>
          </a:p>
          <a:p>
            <a:r>
              <a:rPr lang="ru-RU" sz="5400" dirty="0" smtClean="0"/>
              <a:t>2  ЗАКРУГЛЁННЫЙ</a:t>
            </a:r>
          </a:p>
          <a:p>
            <a:r>
              <a:rPr lang="ru-RU" sz="5400" dirty="0" smtClean="0"/>
              <a:t>3  ФИГУРНЫЙ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929066"/>
            <a:ext cx="6400800" cy="1752600"/>
          </a:xfrm>
        </p:spPr>
        <p:txBody>
          <a:bodyPr/>
          <a:lstStyle/>
          <a:p>
            <a:r>
              <a:rPr lang="ru-RU" dirty="0" smtClean="0"/>
              <a:t>       </a:t>
            </a:r>
            <a:endParaRPr lang="ru-RU" dirty="0"/>
          </a:p>
        </p:txBody>
      </p:sp>
      <p:sp>
        <p:nvSpPr>
          <p:cNvPr id="4" name="Блок-схема: ручное управление 3"/>
          <p:cNvSpPr/>
          <p:nvPr/>
        </p:nvSpPr>
        <p:spPr>
          <a:xfrm>
            <a:off x="714348" y="2143116"/>
            <a:ext cx="1071570" cy="928694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sp>
        <p:nvSpPr>
          <p:cNvPr id="5" name="Блок-схема: ручное управление 4"/>
          <p:cNvSpPr/>
          <p:nvPr/>
        </p:nvSpPr>
        <p:spPr>
          <a:xfrm>
            <a:off x="5857884" y="3643314"/>
            <a:ext cx="985838" cy="857256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Ш</a:t>
            </a:r>
            <a:endParaRPr lang="ru-RU" sz="6000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071670" y="2071678"/>
            <a:ext cx="1060704" cy="10001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357554" y="3500438"/>
            <a:ext cx="1060704" cy="1000132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А</a:t>
            </a:r>
            <a:endParaRPr lang="ru-RU" sz="6000" dirty="0"/>
          </a:p>
        </p:txBody>
      </p:sp>
      <p:sp>
        <p:nvSpPr>
          <p:cNvPr id="8" name="Овал 7"/>
          <p:cNvSpPr/>
          <p:nvPr/>
        </p:nvSpPr>
        <p:spPr>
          <a:xfrm>
            <a:off x="3428992" y="21431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928662" y="364331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Б</a:t>
            </a:r>
            <a:endParaRPr lang="ru-RU" sz="6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214311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14546" y="364331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Л</a:t>
            </a:r>
            <a:endParaRPr lang="ru-RU" sz="6000" dirty="0"/>
          </a:p>
        </p:txBody>
      </p:sp>
      <p:sp>
        <p:nvSpPr>
          <p:cNvPr id="12" name="Шестиугольник 11"/>
          <p:cNvSpPr/>
          <p:nvPr/>
        </p:nvSpPr>
        <p:spPr>
          <a:xfrm>
            <a:off x="5929322" y="2143116"/>
            <a:ext cx="1060704" cy="914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7143768" y="3643314"/>
            <a:ext cx="1071570" cy="914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О</a:t>
            </a:r>
            <a:endParaRPr lang="ru-RU" sz="6000" dirty="0"/>
          </a:p>
        </p:txBody>
      </p:sp>
      <p:sp>
        <p:nvSpPr>
          <p:cNvPr id="15" name="7-конечная звезда 14"/>
          <p:cNvSpPr/>
          <p:nvPr/>
        </p:nvSpPr>
        <p:spPr>
          <a:xfrm>
            <a:off x="7286644" y="2071678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7-конечная звезда 15"/>
          <p:cNvSpPr/>
          <p:nvPr/>
        </p:nvSpPr>
        <p:spPr>
          <a:xfrm>
            <a:off x="4643438" y="3571876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Н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929066"/>
            <a:ext cx="6400800" cy="1752600"/>
          </a:xfrm>
        </p:spPr>
        <p:txBody>
          <a:bodyPr/>
          <a:lstStyle/>
          <a:p>
            <a:r>
              <a:rPr lang="ru-RU" dirty="0" smtClean="0"/>
              <a:t>       </a:t>
            </a:r>
            <a:endParaRPr lang="ru-RU" dirty="0"/>
          </a:p>
        </p:txBody>
      </p:sp>
      <p:sp>
        <p:nvSpPr>
          <p:cNvPr id="4" name="Блок-схема: ручное управление 3"/>
          <p:cNvSpPr/>
          <p:nvPr/>
        </p:nvSpPr>
        <p:spPr>
          <a:xfrm>
            <a:off x="714348" y="2143116"/>
            <a:ext cx="1071570" cy="928694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Ш</a:t>
            </a:r>
          </a:p>
          <a:p>
            <a:pPr algn="ctr"/>
            <a:r>
              <a:rPr lang="ru-RU" sz="6000" dirty="0" smtClean="0"/>
              <a:t>Ш</a:t>
            </a:r>
          </a:p>
          <a:p>
            <a:pPr algn="ctr"/>
            <a:endParaRPr lang="ru-RU" sz="3600" dirty="0"/>
          </a:p>
        </p:txBody>
      </p:sp>
      <p:sp>
        <p:nvSpPr>
          <p:cNvPr id="5" name="Блок-схема: ручное управление 4"/>
          <p:cNvSpPr/>
          <p:nvPr/>
        </p:nvSpPr>
        <p:spPr>
          <a:xfrm>
            <a:off x="5857884" y="3643314"/>
            <a:ext cx="985838" cy="857256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071670" y="2071678"/>
            <a:ext cx="1060704" cy="10001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А</a:t>
            </a:r>
          </a:p>
          <a:p>
            <a:pPr algn="ctr"/>
            <a:endParaRPr lang="ru-RU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357554" y="3500438"/>
            <a:ext cx="1060704" cy="1000132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8" name="Овал 7"/>
          <p:cNvSpPr/>
          <p:nvPr/>
        </p:nvSpPr>
        <p:spPr>
          <a:xfrm>
            <a:off x="3428992" y="21431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Б</a:t>
            </a:r>
          </a:p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928662" y="364331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214311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Л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14546" y="364331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12" name="Шестиугольник 11"/>
          <p:cNvSpPr/>
          <p:nvPr/>
        </p:nvSpPr>
        <p:spPr>
          <a:xfrm>
            <a:off x="5929322" y="2143116"/>
            <a:ext cx="1060704" cy="914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О</a:t>
            </a:r>
          </a:p>
          <a:p>
            <a:pPr algn="ctr"/>
            <a:endParaRPr lang="ru-RU" dirty="0"/>
          </a:p>
        </p:txBody>
      </p:sp>
      <p:sp>
        <p:nvSpPr>
          <p:cNvPr id="14" name="Шестиугольник 13"/>
          <p:cNvSpPr/>
          <p:nvPr/>
        </p:nvSpPr>
        <p:spPr>
          <a:xfrm>
            <a:off x="7143768" y="3643314"/>
            <a:ext cx="1071570" cy="914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15" name="7-конечная звезда 14"/>
          <p:cNvSpPr/>
          <p:nvPr/>
        </p:nvSpPr>
        <p:spPr>
          <a:xfrm>
            <a:off x="7286644" y="2071678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Н</a:t>
            </a:r>
          </a:p>
          <a:p>
            <a:pPr algn="ctr"/>
            <a:r>
              <a:rPr lang="ru-RU" sz="5400" dirty="0" smtClean="0"/>
              <a:t>Н</a:t>
            </a:r>
          </a:p>
          <a:p>
            <a:pPr algn="ctr"/>
            <a:endParaRPr lang="ru-RU" dirty="0"/>
          </a:p>
        </p:txBody>
      </p:sp>
      <p:sp>
        <p:nvSpPr>
          <p:cNvPr id="16" name="7-конечная звезда 15"/>
          <p:cNvSpPr/>
          <p:nvPr/>
        </p:nvSpPr>
        <p:spPr>
          <a:xfrm>
            <a:off x="4643438" y="3571876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572660" cy="5268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dirty="0" smtClean="0"/>
              <a:t>       </a:t>
            </a:r>
            <a:r>
              <a:rPr lang="ru-RU" sz="10400" u="sng" dirty="0" smtClean="0">
                <a:solidFill>
                  <a:schemeClr val="tx2">
                    <a:lumMod val="75000"/>
                  </a:schemeClr>
                </a:solidFill>
              </a:rPr>
              <a:t>ШАБЛОН</a:t>
            </a:r>
            <a:r>
              <a:rPr lang="ru-RU" sz="10400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</a:p>
          <a:p>
            <a:pPr>
              <a:buNone/>
            </a:pPr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 ОБРАЗЕЦ,  ПО</a:t>
            </a:r>
          </a:p>
          <a:p>
            <a:pPr>
              <a:buNone/>
            </a:pP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КОТОРОМУ   РАСКРАИВАЮТ                       ДЕТАЛИ   ИЗДЕЛИЙ</a:t>
            </a:r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6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Составьте  предложение со словом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шаблон</a:t>
            </a:r>
            <a:r>
              <a:rPr lang="ru-RU" u="sng" dirty="0" smtClean="0"/>
              <a:t>.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286908" cy="500066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u="sng" dirty="0" smtClean="0"/>
              <a:t>   </a:t>
            </a:r>
          </a:p>
          <a:p>
            <a:pPr>
              <a:buNone/>
            </a:pPr>
            <a:endParaRPr lang="ru-RU" u="sng" dirty="0" smtClean="0"/>
          </a:p>
          <a:p>
            <a:pPr>
              <a:buNone/>
            </a:pPr>
            <a:endParaRPr lang="ru-RU" u="sng" dirty="0" smtClean="0"/>
          </a:p>
          <a:p>
            <a:pPr>
              <a:buNone/>
            </a:pPr>
            <a:r>
              <a:rPr lang="ru-RU" u="sng" dirty="0" smtClean="0"/>
              <a:t>    НАПРИМЕР:</a:t>
            </a:r>
          </a:p>
          <a:p>
            <a:pPr>
              <a:buNone/>
            </a:pPr>
            <a:r>
              <a:rPr lang="ru-RU" dirty="0" smtClean="0"/>
              <a:t> 4               5                          2               1                          6                </a:t>
            </a:r>
          </a:p>
          <a:p>
            <a:pPr marL="514350" indent="-514350">
              <a:buNone/>
            </a:pPr>
            <a:r>
              <a:rPr lang="ru-RU" dirty="0" smtClean="0"/>
              <a:t> </a:t>
            </a:r>
            <a:r>
              <a:rPr lang="ru-RU" sz="4300" dirty="0" smtClean="0">
                <a:solidFill>
                  <a:schemeClr val="tx1"/>
                </a:solidFill>
              </a:rPr>
              <a:t>С   помощью, можно,  карман,   </a:t>
            </a:r>
            <a:r>
              <a:rPr lang="ru-RU" sz="4300" u="sng" dirty="0" smtClean="0">
                <a:solidFill>
                  <a:schemeClr val="tx1"/>
                </a:solidFill>
              </a:rPr>
              <a:t>шаблона,</a:t>
            </a:r>
          </a:p>
          <a:p>
            <a:pPr marL="514350" indent="-514350">
              <a:buNone/>
            </a:pPr>
            <a:r>
              <a:rPr lang="ru-RU" sz="4300" dirty="0" smtClean="0">
                <a:solidFill>
                  <a:schemeClr val="tx1"/>
                </a:solidFill>
              </a:rPr>
              <a:t>          3                          </a:t>
            </a:r>
          </a:p>
          <a:p>
            <a:pPr marL="514350" indent="-514350">
              <a:buNone/>
            </a:pPr>
            <a:r>
              <a:rPr lang="ru-RU" sz="4300" u="sng" dirty="0" smtClean="0">
                <a:solidFill>
                  <a:schemeClr val="tx1"/>
                </a:solidFill>
              </a:rPr>
              <a:t>выкроить.</a:t>
            </a:r>
          </a:p>
          <a:p>
            <a:pPr marL="514350" indent="-514350">
              <a:buNone/>
            </a:pPr>
            <a:endParaRPr lang="ru-RU" dirty="0" smtClean="0"/>
          </a:p>
          <a:p>
            <a:pPr>
              <a:buNone/>
            </a:pPr>
            <a:r>
              <a:rPr lang="ru-RU" sz="1100" dirty="0" smtClean="0"/>
              <a:t> </a:t>
            </a:r>
            <a:endParaRPr lang="ru-RU" dirty="0"/>
          </a:p>
        </p:txBody>
      </p:sp>
      <p:sp>
        <p:nvSpPr>
          <p:cNvPr id="7" name="Двойные фигурные скобки 6"/>
          <p:cNvSpPr/>
          <p:nvPr/>
        </p:nvSpPr>
        <p:spPr>
          <a:xfrm>
            <a:off x="9786974" y="2786058"/>
            <a:ext cx="357190" cy="285752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войные фигурные скобки 7"/>
          <p:cNvSpPr/>
          <p:nvPr/>
        </p:nvSpPr>
        <p:spPr>
          <a:xfrm>
            <a:off x="9929850" y="5000636"/>
            <a:ext cx="285752" cy="285752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786874" cy="591187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798058"/>
            <a:ext cx="8929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200" dirty="0" smtClean="0"/>
              <a:t>                  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1              2             3              4            5                </a:t>
            </a:r>
          </a:p>
          <a:p>
            <a:pPr marL="514350" indent="-514350"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Карман  можно выкроить    с    помощью</a:t>
            </a:r>
          </a:p>
          <a:p>
            <a:pPr marL="514350" indent="-514350"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         6                          </a:t>
            </a:r>
          </a:p>
          <a:p>
            <a:pPr marL="514350" indent="-514350">
              <a:buNone/>
            </a:pPr>
            <a:r>
              <a:rPr lang="ru-RU" sz="3600" u="sng" dirty="0" smtClean="0">
                <a:solidFill>
                  <a:schemeClr val="accent1">
                    <a:lumMod val="50000"/>
                  </a:schemeClr>
                </a:solidFill>
              </a:rPr>
              <a:t>   шаблона.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Установите     соответствие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00306"/>
            <a:ext cx="9144000" cy="36258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Фигурный карман                        закруглённый шаблон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    Прямоугольный карман             фигурный шаблон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    Закруглённый  карман                прямоугольный шаблон</a:t>
            </a:r>
          </a:p>
          <a:p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800" dirty="0" smtClean="0"/>
          </a:p>
          <a:p>
            <a:endParaRPr lang="ru-RU" sz="2800" dirty="0" smtClean="0"/>
          </a:p>
          <a:p>
            <a:pPr>
              <a:buNone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9144000" cy="434023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Фигурный карман                          закруглённый шаблон  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Прямоугольный карман               фигурный шаблон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Закруглённый карман                   прямоугольный шаблон</a:t>
            </a:r>
          </a:p>
          <a:p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143240" y="1928802"/>
            <a:ext cx="2143140" cy="5000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000496" y="2357430"/>
            <a:ext cx="1285884" cy="571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786182" y="2000240"/>
            <a:ext cx="1571636" cy="10715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286908" cy="6572272"/>
          </a:xfrm>
        </p:spPr>
        <p:txBody>
          <a:bodyPr>
            <a:normAutofit/>
          </a:bodyPr>
          <a:lstStyle/>
          <a:p>
            <a:endParaRPr lang="ru-RU" sz="4000" u="sng" dirty="0" smtClean="0"/>
          </a:p>
          <a:p>
            <a:endParaRPr lang="ru-RU" sz="4000" u="sng" dirty="0" smtClean="0"/>
          </a:p>
          <a:p>
            <a:endParaRPr lang="ru-RU" sz="4000" u="sng" dirty="0" smtClean="0"/>
          </a:p>
          <a:p>
            <a:r>
              <a:rPr lang="ru-RU" sz="4400" u="sng" dirty="0" smtClean="0">
                <a:solidFill>
                  <a:schemeClr val="accent1">
                    <a:lumMod val="50000"/>
                  </a:schemeClr>
                </a:solidFill>
              </a:rPr>
              <a:t>ШАБЛОН  ,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 НУЖЕН, КАРМАНА,  ПРЯМОУГОЛЬНОЙ ,  ФОРМЫ, ДЛЯ , ПРЯМОУГОЛЬНОГО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u="sng" dirty="0" smtClean="0">
                <a:solidFill>
                  <a:schemeClr val="accent1">
                    <a:lumMod val="50000"/>
                  </a:schemeClr>
                </a:solidFill>
              </a:rPr>
              <a:t>ШАБЛОН  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ПРЯМОУГОЛЬНОЙ  ФОРМЫ  НУЖЕН   ДЛЯ  ПРЯМОУГОЛЬНОГО  КАРМАНА  </a:t>
            </a:r>
            <a:r>
              <a:rPr lang="ru-RU" sz="4400" dirty="0" smtClean="0"/>
              <a:t>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</a:rPr>
              <a:t>Накладные  карманы</a:t>
            </a:r>
            <a:endParaRPr lang="ru-RU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>
            <a:normAutofit/>
          </a:bodyPr>
          <a:lstStyle/>
          <a:p>
            <a:endParaRPr lang="ru-RU" sz="4800" dirty="0" smtClean="0"/>
          </a:p>
          <a:p>
            <a:endParaRPr lang="ru-RU" sz="4800" dirty="0" smtClean="0"/>
          </a:p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ФИГУРНЫЙ ,  КАРМАНА, ПОНАДОБИТСЯ,   </a:t>
            </a:r>
            <a:r>
              <a:rPr lang="ru-RU" sz="4800" u="sng" dirty="0" smtClean="0">
                <a:solidFill>
                  <a:schemeClr val="tx2">
                    <a:lumMod val="75000"/>
                  </a:schemeClr>
                </a:solidFill>
              </a:rPr>
              <a:t>ШАБЛОН 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, ФИГУРНОГО,  ДЛЯ.</a:t>
            </a:r>
          </a:p>
          <a:p>
            <a:endParaRPr lang="ru-RU" sz="4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sz="4000" dirty="0" smtClean="0"/>
          </a:p>
          <a:p>
            <a:endParaRPr lang="ru-RU" sz="4800" u="sng" dirty="0" smtClean="0"/>
          </a:p>
          <a:p>
            <a:endParaRPr lang="ru-RU" sz="4000" dirty="0" smtClean="0"/>
          </a:p>
          <a:p>
            <a:endParaRPr lang="ru-RU" sz="160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>
            <a:normAutofit/>
          </a:bodyPr>
          <a:lstStyle/>
          <a:p>
            <a:r>
              <a:rPr lang="ru-RU" sz="4000" u="sng" dirty="0" smtClean="0">
                <a:solidFill>
                  <a:schemeClr val="accent1">
                    <a:lumMod val="50000"/>
                  </a:schemeClr>
                </a:solidFill>
              </a:rPr>
              <a:t>ФИГУРНЫЙ    ШАБЛОН ПОНАДОБИТСЯ   ДЛЯ   ФИГУРНОГО   КАРМАНА .</a:t>
            </a:r>
          </a:p>
          <a:p>
            <a:endParaRPr lang="ru-RU" sz="4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543956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</a:t>
            </a:r>
          </a:p>
          <a:p>
            <a:pPr>
              <a:buNone/>
            </a:pPr>
            <a:endParaRPr lang="ru-RU" sz="4000" u="sng" dirty="0" smtClean="0"/>
          </a:p>
          <a:p>
            <a:pPr>
              <a:buNone/>
            </a:pPr>
            <a:endParaRPr lang="ru-RU" sz="4000" u="sng" dirty="0" smtClean="0"/>
          </a:p>
          <a:p>
            <a:pPr>
              <a:buNone/>
            </a:pPr>
            <a:r>
              <a:rPr lang="ru-RU" sz="4000" u="sng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4000" u="sng" dirty="0" smtClean="0">
                <a:solidFill>
                  <a:schemeClr val="accent1">
                    <a:lumMod val="50000"/>
                  </a:schemeClr>
                </a:solidFill>
              </a:rPr>
              <a:t>ШАБЛОН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, ФОРМЫ , ДЛЯ, ЗАКРУГЛЁННОЙ,  ЗАКРУГЛЁННОГО , НЕОБХОДИМ, КАРМАНА.</a:t>
            </a:r>
          </a:p>
          <a:p>
            <a:pPr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</a:t>
            </a:r>
          </a:p>
          <a:p>
            <a:pPr>
              <a:buNone/>
            </a:pP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endParaRPr lang="ru-RU" sz="4000" dirty="0" smtClean="0"/>
          </a:p>
          <a:p>
            <a:pPr>
              <a:buNone/>
            </a:pPr>
            <a:r>
              <a:rPr lang="ru-RU" sz="4400" dirty="0" smtClean="0"/>
              <a:t>    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Для   закруглённого   кармана  необходим  </a:t>
            </a:r>
            <a:r>
              <a:rPr lang="ru-RU" sz="4400" u="sng" dirty="0" smtClean="0">
                <a:solidFill>
                  <a:schemeClr val="accent1">
                    <a:lumMod val="50000"/>
                  </a:schemeClr>
                </a:solidFill>
              </a:rPr>
              <a:t>шаблон 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закруглённой формы.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5400" u="sng" dirty="0" smtClean="0">
                <a:solidFill>
                  <a:schemeClr val="accent1">
                    <a:lumMod val="50000"/>
                  </a:schemeClr>
                </a:solidFill>
              </a:rPr>
              <a:t>Составление фигур из спичек</a:t>
            </a:r>
            <a:r>
              <a:rPr lang="ru-RU" sz="5400" dirty="0" smtClean="0"/>
              <a:t>.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5114948"/>
          </a:xfrm>
        </p:spPr>
        <p:txBody>
          <a:bodyPr>
            <a:normAutofit/>
          </a:bodyPr>
          <a:lstStyle/>
          <a:p>
            <a:pPr marL="914400" indent="-914400">
              <a:buNone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1.Составить  квадрат из  8 спичек.</a:t>
            </a:r>
          </a:p>
          <a:p>
            <a:pPr marL="914400" indent="-914400">
              <a:buNone/>
            </a:pPr>
            <a:endParaRPr lang="ru-RU" sz="4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914400" indent="-914400">
              <a:buNone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2.Составить из тех же спичек</a:t>
            </a:r>
          </a:p>
          <a:p>
            <a:pPr marL="914400" indent="-914400">
              <a:buNone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пятиугольник.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914400" indent="-914400">
              <a:buNone/>
            </a:pPr>
            <a:r>
              <a:rPr lang="ru-RU" sz="3600" dirty="0" smtClean="0"/>
              <a:t>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Наш шаблон будет  в форме  пятиугольника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285984" y="1600200"/>
            <a:ext cx="4857784" cy="4525963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Блок-схема: ссылка на другую страницу 4"/>
          <p:cNvSpPr/>
          <p:nvPr/>
        </p:nvSpPr>
        <p:spPr>
          <a:xfrm>
            <a:off x="6858016" y="1857364"/>
            <a:ext cx="2000264" cy="2357454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614366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u="sng" dirty="0" smtClean="0">
                <a:solidFill>
                  <a:schemeClr val="tx2">
                    <a:lumMod val="75000"/>
                  </a:schemeClr>
                </a:solidFill>
              </a:rPr>
              <a:t>Тема   урока</a:t>
            </a:r>
            <a:r>
              <a:rPr lang="ru-RU" sz="88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sz="8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358346" cy="4525963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</a:rPr>
              <a:t>Изготовление </a:t>
            </a:r>
            <a:r>
              <a:rPr lang="ru-RU" sz="6600" u="sng" dirty="0" smtClean="0">
                <a:solidFill>
                  <a:schemeClr val="tx2">
                    <a:lumMod val="75000"/>
                  </a:schemeClr>
                </a:solidFill>
              </a:rPr>
              <a:t>шаблона</a:t>
            </a:r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</a:rPr>
              <a:t> фигурного   кармана.</a:t>
            </a:r>
            <a:endParaRPr lang="ru-RU" sz="6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1"/>
            <a:ext cx="9358346" cy="1928826"/>
          </a:xfrm>
          <a:ln>
            <a:solidFill>
              <a:schemeClr val="bg2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УСТРОЙСТВО  ИЗМЕРИТЕЛЬНОЙ   ЛИНЕЙКИ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Подзаголовок 28"/>
          <p:cNvSpPr>
            <a:spLocks noGrp="1"/>
          </p:cNvSpPr>
          <p:nvPr>
            <p:ph type="subTitle" idx="1"/>
          </p:nvPr>
        </p:nvSpPr>
        <p:spPr>
          <a:xfrm>
            <a:off x="214282" y="1428736"/>
            <a:ext cx="8643998" cy="5429264"/>
          </a:xfrm>
        </p:spPr>
        <p:txBody>
          <a:bodyPr/>
          <a:lstStyle/>
          <a:p>
            <a:r>
              <a:rPr lang="ru-RU" sz="2000" dirty="0" smtClean="0"/>
              <a:t>                        </a:t>
            </a:r>
          </a:p>
          <a:p>
            <a:r>
              <a:rPr lang="ru-RU" sz="2000" dirty="0" smtClean="0"/>
              <a:t>                                                                                                              </a:t>
            </a:r>
          </a:p>
          <a:p>
            <a:endParaRPr lang="ru-RU" sz="2000" dirty="0" smtClean="0"/>
          </a:p>
          <a:p>
            <a:r>
              <a:rPr lang="ru-RU" sz="2000" dirty="0" smtClean="0"/>
              <a:t> РАБОЧАЯ  КРОМКА</a:t>
            </a:r>
          </a:p>
          <a:p>
            <a:endParaRPr lang="ru-RU" sz="2000" dirty="0" smtClean="0"/>
          </a:p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1714480" y="34290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14348" y="2928934"/>
            <a:ext cx="785818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ИЗМЕРИТЕЛЬНАЯ ЛИНЕЙКА</a:t>
            </a:r>
            <a:endParaRPr lang="ru-RU" sz="40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a:endParaRPr>
          </a:p>
        </p:txBody>
      </p:sp>
      <p:cxnSp>
        <p:nvCxnSpPr>
          <p:cNvPr id="108" name="Соединительная линия уступом 107"/>
          <p:cNvCxnSpPr/>
          <p:nvPr/>
        </p:nvCxnSpPr>
        <p:spPr>
          <a:xfrm rot="10800000">
            <a:off x="1142976" y="3857628"/>
            <a:ext cx="11112" cy="952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714348" y="2285992"/>
            <a:ext cx="642942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4321967" y="2393149"/>
            <a:ext cx="928694" cy="5715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6200000" flipH="1">
            <a:off x="4321967" y="3964785"/>
            <a:ext cx="1143008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0" y="2071678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       </a:t>
            </a:r>
            <a:r>
              <a:rPr lang="ru-RU" dirty="0" smtClean="0"/>
              <a:t>ТОРЕЦ  ЛИНЕЙКИ    НАЧАЛО  ОТСЧЁТА                  ШТРИХИ                          ДЕЛЕНИЕ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</a:t>
            </a:r>
          </a:p>
          <a:p>
            <a:r>
              <a:rPr lang="ru-RU" dirty="0" smtClean="0"/>
              <a:t>                           </a:t>
            </a:r>
          </a:p>
          <a:p>
            <a:r>
              <a:rPr lang="ru-RU" dirty="0" smtClean="0"/>
              <a:t>                                     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           НЕРАБОЧАЯ  КРОМКА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10800000" flipV="1">
            <a:off x="857224" y="2214554"/>
            <a:ext cx="1785950" cy="7143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7250925" y="2536025"/>
            <a:ext cx="628648" cy="1285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ИЗМЕРИТЬ  ДЛИНУ  ОТРЕЗКОВ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001156" cy="51149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1                           2       3           4      5         6                    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2500306"/>
            <a:ext cx="400049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964381" y="3178967"/>
            <a:ext cx="4500594" cy="22860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714876" y="2071678"/>
            <a:ext cx="857256" cy="5715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4322761" y="4321181"/>
            <a:ext cx="421484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715272" y="2285992"/>
            <a:ext cx="107157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6500826" y="2357430"/>
            <a:ext cx="1071570" cy="785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sz="5300" u="sng" dirty="0" smtClean="0"/>
              <a:t>ВИДЫ КАРМАНОВ ПО ФОРМЕ НИЖНЕГО СРЕЗА</a:t>
            </a:r>
            <a:r>
              <a:rPr lang="ru-RU" u="sng" dirty="0" smtClean="0"/>
              <a:t>: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5400" dirty="0" smtClean="0"/>
          </a:p>
          <a:p>
            <a:r>
              <a:rPr lang="ru-RU" sz="5400" dirty="0" smtClean="0"/>
              <a:t>1  ПРЯМОУГОЛЬНЫЙ </a:t>
            </a:r>
          </a:p>
          <a:p>
            <a:r>
              <a:rPr lang="ru-RU" sz="5400" dirty="0" smtClean="0"/>
              <a:t>2  ЗАКРУГЛЁННЫЙ</a:t>
            </a:r>
          </a:p>
          <a:p>
            <a:r>
              <a:rPr lang="ru-RU" sz="5400" dirty="0" smtClean="0"/>
              <a:t>3  ФИГУРНЫЙ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72396" y="235743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Хорда 4"/>
          <p:cNvSpPr/>
          <p:nvPr/>
        </p:nvSpPr>
        <p:spPr>
          <a:xfrm rot="17429039">
            <a:off x="7489168" y="3345773"/>
            <a:ext cx="914400" cy="914400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ссылка на другую страницу 5"/>
          <p:cNvSpPr/>
          <p:nvPr/>
        </p:nvSpPr>
        <p:spPr>
          <a:xfrm>
            <a:off x="7572396" y="4572008"/>
            <a:ext cx="857256" cy="857256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chemeClr val="accent1">
                    <a:lumMod val="50000"/>
                  </a:schemeClr>
                </a:solidFill>
              </a:rPr>
              <a:t>самопроверка</a:t>
            </a:r>
            <a:endParaRPr lang="ru-RU" sz="8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291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1           2               3               4            5                   6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12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СМ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16,5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СМ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2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СМ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14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СМ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5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СМ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    3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СМ</a:t>
            </a:r>
          </a:p>
          <a:p>
            <a:pPr>
              <a:buNone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    Построение   чертежа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ШАБЛОНА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     ФИГУРНОГО   КАРМАНА.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в     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16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</a:t>
            </a:r>
          </a:p>
          <a:p>
            <a:r>
              <a:rPr lang="ru-RU" sz="1800" dirty="0" smtClean="0"/>
              <a:t>     </a:t>
            </a:r>
          </a:p>
          <a:p>
            <a:r>
              <a:rPr lang="ru-RU" sz="1800" dirty="0" smtClean="0"/>
              <a:t>          17</a:t>
            </a:r>
          </a:p>
          <a:p>
            <a:pPr>
              <a:buNone/>
            </a:pPr>
            <a:r>
              <a:rPr lang="ru-RU" sz="4000" dirty="0" smtClean="0"/>
              <a:t>                                        </a:t>
            </a:r>
            <a:r>
              <a:rPr lang="ru-RU" sz="2400" dirty="0" smtClean="0"/>
              <a:t>ОТРЕЗАТЬ</a:t>
            </a:r>
          </a:p>
          <a:p>
            <a:pPr>
              <a:buNone/>
            </a:pPr>
            <a:r>
              <a:rPr lang="ru-RU" sz="2400" dirty="0" smtClean="0"/>
              <a:t>             </a:t>
            </a:r>
            <a:r>
              <a:rPr lang="ru-RU" sz="2000" dirty="0" smtClean="0"/>
              <a:t>Н</a:t>
            </a:r>
            <a:r>
              <a:rPr lang="ru-RU" sz="1400" dirty="0" smtClean="0"/>
              <a:t>2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           </a:t>
            </a:r>
            <a:r>
              <a:rPr lang="ru-RU" sz="1800" dirty="0" smtClean="0"/>
              <a:t> </a:t>
            </a:r>
            <a:r>
              <a:rPr lang="ru-RU" sz="2800" dirty="0" err="1" smtClean="0"/>
              <a:t>н</a:t>
            </a:r>
            <a:r>
              <a:rPr lang="ru-RU" sz="2800" dirty="0" smtClean="0"/>
              <a:t>           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2000" dirty="0" smtClean="0"/>
              <a:t>ОТРЕЗАТЬ</a:t>
            </a:r>
          </a:p>
          <a:p>
            <a:pPr>
              <a:buNone/>
            </a:pPr>
            <a:endParaRPr lang="ru-RU" sz="4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785926"/>
            <a:ext cx="2857520" cy="4214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2            4   </a:t>
            </a:r>
            <a:r>
              <a:rPr lang="ru-RU" sz="2000" dirty="0" smtClean="0"/>
              <a:t>  Н</a:t>
            </a:r>
            <a:r>
              <a:rPr lang="ru-RU" sz="1400" dirty="0" smtClean="0"/>
              <a:t>3</a:t>
            </a:r>
            <a:r>
              <a:rPr lang="ru-RU" dirty="0" smtClean="0"/>
              <a:t>                </a:t>
            </a:r>
          </a:p>
          <a:p>
            <a:pPr algn="ctr"/>
            <a:r>
              <a:rPr lang="ru-RU" sz="3200" dirty="0" smtClean="0"/>
              <a:t>     </a:t>
            </a:r>
            <a:r>
              <a:rPr lang="ru-RU" sz="1600" dirty="0" smtClean="0"/>
              <a:t>С</a:t>
            </a:r>
            <a:r>
              <a:rPr lang="ru-RU" sz="3200" dirty="0" smtClean="0"/>
              <a:t>       н</a:t>
            </a:r>
            <a:r>
              <a:rPr lang="ru-RU" sz="2000" dirty="0" smtClean="0"/>
              <a:t>1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КАРТОН</a:t>
            </a:r>
            <a:endParaRPr lang="ru-RU" sz="3200" dirty="0"/>
          </a:p>
        </p:txBody>
      </p:sp>
      <p:cxnSp>
        <p:nvCxnSpPr>
          <p:cNvPr id="9" name="Соединительная линия уступом 8"/>
          <p:cNvCxnSpPr/>
          <p:nvPr/>
        </p:nvCxnSpPr>
        <p:spPr>
          <a:xfrm>
            <a:off x="3000364" y="2214554"/>
            <a:ext cx="2071702" cy="92869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/>
          <p:nvPr/>
        </p:nvCxnSpPr>
        <p:spPr>
          <a:xfrm rot="10800000" flipV="1">
            <a:off x="214282" y="3643314"/>
            <a:ext cx="1571636" cy="135732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Блок-схема: ссылка на другую страницу 9"/>
          <p:cNvSpPr/>
          <p:nvPr/>
        </p:nvSpPr>
        <p:spPr>
          <a:xfrm>
            <a:off x="1214414" y="1785926"/>
            <a:ext cx="1857388" cy="2000264"/>
          </a:xfrm>
          <a:prstGeom prst="flowChartOffpageConnector">
            <a:avLst/>
          </a:prstGeom>
          <a:solidFill>
            <a:schemeClr val="accent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400" dirty="0" smtClean="0"/>
              <a:t>Шаблон</a:t>
            </a:r>
            <a:endParaRPr lang="ru-RU" sz="24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10800000">
            <a:off x="1214414" y="3786190"/>
            <a:ext cx="192882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2071670" y="2786058"/>
            <a:ext cx="2001058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Построение </a:t>
            </a:r>
            <a:r>
              <a:rPr lang="ru-RU" u="sng" dirty="0" smtClean="0"/>
              <a:t>чертежа шаблона   фигурного  кармана. 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Поставить в левом верхнем углу т.В. Отложить вправо  16 см, поставить  т.В1 (это будет верхний срез кармана, поэтому точки В и В1).</a:t>
            </a:r>
          </a:p>
          <a:p>
            <a:r>
              <a:rPr lang="ru-RU" sz="2000" dirty="0" smtClean="0"/>
              <a:t>От т.В вниз отложить 17 см, поставить точку Н, достроить прямоугольник ВВ1НН1.  (?) Сколько см составляет сторона прямоугольника В1Н1 и ВВ1.</a:t>
            </a:r>
          </a:p>
          <a:p>
            <a:r>
              <a:rPr lang="ru-RU" sz="2000" dirty="0" smtClean="0"/>
              <a:t>Разделить отрезок НН1 пополам, поставить точку С (середина).</a:t>
            </a:r>
          </a:p>
          <a:p>
            <a:r>
              <a:rPr lang="ru-RU" sz="2000" dirty="0" smtClean="0"/>
              <a:t>От т. Н вверх отложить 3 см., поставить т. Н2. Отложить от т.Н1 вверх 3 см. поставить т. Н3. Соединить по прямой т.С с т.Н2 и Н3. построение шаблона кармана фигурной формы закончено.  Отрезки Н2С и  Н3С составляют нижний срез кармана.(?) Как вы думаете почему мы обозначили нижний срез именно  такими буквами - Н и С.(Н- нижний, С- середина). Построение закончено.</a:t>
            </a:r>
            <a:r>
              <a:rPr lang="ru-RU" sz="1600" dirty="0" smtClean="0"/>
              <a:t>(Упражнение на аналогию: В –верхний, С-середина, Н -нижний)</a:t>
            </a:r>
            <a:endParaRPr lang="ru-RU" sz="2000" dirty="0" smtClean="0"/>
          </a:p>
          <a:p>
            <a:r>
              <a:rPr lang="ru-RU" sz="2000" dirty="0" smtClean="0"/>
              <a:t>Переходим к вырезанию шаблона. </a:t>
            </a:r>
          </a:p>
          <a:p>
            <a:r>
              <a:rPr lang="ru-RU" sz="1600" dirty="0" smtClean="0"/>
              <a:t>Скажите какой инструмент нам понадобится для вырезания. Повторим ПБР. С ножницами с помощью теста. Будьте внимательны, обязательно прочтите задание к тесту, чтобы не ошибиться с ответом.( Упражнение на внимательность)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1.На картоне в правом верхнем углу поставить т.В.</a:t>
            </a:r>
            <a:br>
              <a:rPr lang="ru-RU" sz="3200" dirty="0" smtClean="0"/>
            </a:br>
            <a:r>
              <a:rPr lang="ru-RU" sz="3200" dirty="0" smtClean="0"/>
              <a:t>  2.  Отложить от  т.В 16 см поставить   т.В1.           </a:t>
            </a:r>
            <a:br>
              <a:rPr lang="ru-RU" sz="3200" dirty="0" smtClean="0"/>
            </a:br>
            <a:r>
              <a:rPr lang="ru-RU" sz="3200" dirty="0" smtClean="0"/>
              <a:t>Точки В и В1 составляют верхний срез кармана.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                                   В1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00034" y="1643050"/>
            <a:ext cx="3643338" cy="1588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-1393073" y="3536157"/>
            <a:ext cx="378621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3. ПОСТРОИТЬ ПРЯМОУГОЛЬНИК В В1НН1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4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                                В1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                                  Н1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00034" y="1643050"/>
            <a:ext cx="378621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-1535949" y="3679033"/>
            <a:ext cx="4071966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00034" y="5715016"/>
            <a:ext cx="3786214" cy="1588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2250265" y="3679033"/>
            <a:ext cx="4071966" cy="1588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4. РАЗДЕЛИТЬ ОТРЕЗОК НН1 ПОПОЛАМ, ПОСТАВИТЬ ТОЧКУ С (середина).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4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                                В1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                С             Н1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00034" y="1643050"/>
            <a:ext cx="378621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-1535949" y="3679033"/>
            <a:ext cx="4071966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00034" y="5715016"/>
            <a:ext cx="3786214" cy="1588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2250265" y="3679033"/>
            <a:ext cx="4071966" cy="1588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2357422" y="5715016"/>
            <a:ext cx="1588" cy="1588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5.ОТЛОЖИТЬ ОТ Т.Н 3см, поставить Т.Н2.</a:t>
            </a:r>
            <a:br>
              <a:rPr lang="ru-RU" sz="3200" dirty="0" smtClean="0"/>
            </a:br>
            <a:r>
              <a:rPr lang="ru-RU" sz="3200" dirty="0" smtClean="0"/>
              <a:t>   6.ОТЛОЖИТЬ ОТ Т.Н1 3 см, поставить Т.Н3.</a:t>
            </a:r>
            <a:br>
              <a:rPr lang="ru-RU" sz="3200" dirty="0" smtClean="0"/>
            </a:br>
            <a:r>
              <a:rPr lang="ru-RU" sz="3200" dirty="0" smtClean="0"/>
              <a:t>7.СОЕДИНИТЬ Т.С  с Т.Н2  и Т.Н3.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001156" cy="5214974"/>
          </a:xfrm>
          <a:solidFill>
            <a:srgbClr val="92D05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                                       В1  8.Построение закончено. </a:t>
            </a:r>
          </a:p>
          <a:p>
            <a:pPr>
              <a:buNone/>
            </a:pPr>
            <a:r>
              <a:rPr lang="ru-RU" dirty="0" smtClean="0"/>
              <a:t>     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Н2                                     Н3</a:t>
            </a:r>
          </a:p>
          <a:p>
            <a:pPr>
              <a:buNone/>
            </a:pPr>
            <a:r>
              <a:rPr lang="ru-RU" dirty="0" smtClean="0"/>
              <a:t>       </a:t>
            </a:r>
          </a:p>
          <a:p>
            <a:pPr>
              <a:buNone/>
            </a:pPr>
            <a:r>
              <a:rPr lang="ru-RU" dirty="0" smtClean="0"/>
              <a:t>Н                      С                   Н1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00034" y="1643050"/>
            <a:ext cx="378621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-1570874" y="3642520"/>
            <a:ext cx="4143404" cy="1588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00034" y="5715016"/>
            <a:ext cx="3786214" cy="1588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2250265" y="3679033"/>
            <a:ext cx="4071966" cy="1588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2357422" y="5715016"/>
            <a:ext cx="1588" cy="1588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00034" y="4500570"/>
            <a:ext cx="1928826" cy="12144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357422" y="4500570"/>
            <a:ext cx="1928826" cy="12144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u="sng" dirty="0" smtClean="0">
                <a:solidFill>
                  <a:schemeClr val="accent1">
                    <a:lumMod val="50000"/>
                  </a:schemeClr>
                </a:solidFill>
              </a:rPr>
              <a:t>ПРОВЕРКА ТЕСТА ПО ПБР С НОЖНИЦАМИ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rmAutofit/>
          </a:bodyPr>
          <a:lstStyle/>
          <a:p>
            <a:r>
              <a:rPr lang="ru-RU" sz="2800" u="sng" dirty="0" smtClean="0">
                <a:solidFill>
                  <a:schemeClr val="accent1">
                    <a:lumMod val="50000"/>
                  </a:schemeClr>
                </a:solidFill>
              </a:rPr>
              <a:t>ВЫБЕРИ  ПРАВИЛА БЕЗОПАСНОЙ РАБОТЫ С НОЖНИЦАМИ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  *1. Не оставляй ножницы открытыми.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  * 2. Не играй с ножницами, не подноси ножницы к лицу.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    3. Не втыкай иглу в одежду.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   *4. Ножницы клади кольцами к себе.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   *5. Используй ножницы по назначению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  КАК НЕОБХОДИМО ПЕРЕДАВАТЬ НОЖНИЦЫ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  1    В открытом виде.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 *2   Кольцами вперёд.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   3   Лезвием вперёд.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 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СКОЛЬКО КАРМАНОВ  МОЖНО ВЫКРОИТЬ ИЗ КУСКА ТКАНИ ШИРИНОЙ  90  СМ., ДЛИНОЙ 20 СМ , ЕСЛИ ФОРМА КАРМАНА ПРЯМОУГОЛЬНАЯ , А РАЗМЕР –ШИРИНА 17 СМ., ДЛИНА 18 СМ.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РАСКЛАДКА  НА  ТКАНИ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911741"/>
          </a:xfrm>
          <a:solidFill>
            <a:schemeClr val="accent6"/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   ПРАВИЛЬНО                        НЕПРАВИЛЬНО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571744"/>
            <a:ext cx="3714776" cy="17859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ТКАНЬ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2571744"/>
            <a:ext cx="3714776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                                  ТКАНЬ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571744"/>
            <a:ext cx="1143008" cy="107157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ШАБЛОН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2571744"/>
            <a:ext cx="1143008" cy="107157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ШАБЛОН</a:t>
            </a:r>
            <a:endParaRPr lang="ru-RU" dirty="0"/>
          </a:p>
        </p:txBody>
      </p:sp>
      <p:sp>
        <p:nvSpPr>
          <p:cNvPr id="11" name="Блок-схема: ссылка на другую страницу 10"/>
          <p:cNvSpPr/>
          <p:nvPr/>
        </p:nvSpPr>
        <p:spPr>
          <a:xfrm>
            <a:off x="571472" y="2571744"/>
            <a:ext cx="1143008" cy="1071570"/>
          </a:xfrm>
          <a:prstGeom prst="flowChartOffpageConnecto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ШАБЛОН</a:t>
            </a:r>
            <a:endParaRPr lang="ru-RU" dirty="0"/>
          </a:p>
        </p:txBody>
      </p:sp>
      <p:sp>
        <p:nvSpPr>
          <p:cNvPr id="14" name="Блок-схема: ссылка на другую страницу 13"/>
          <p:cNvSpPr/>
          <p:nvPr/>
        </p:nvSpPr>
        <p:spPr>
          <a:xfrm>
            <a:off x="6000760" y="2571744"/>
            <a:ext cx="1143008" cy="1071570"/>
          </a:xfrm>
          <a:prstGeom prst="flowChartOffpageConnecto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ШАБЛОН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357686" y="2428868"/>
            <a:ext cx="4143404" cy="19288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4357686" y="2428868"/>
            <a:ext cx="4214842" cy="2000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8000" dirty="0" smtClean="0"/>
          </a:p>
          <a:p>
            <a:r>
              <a:rPr lang="ru-RU" sz="8000" dirty="0" smtClean="0"/>
              <a:t>Третий   лишний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1                                2                           3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071546"/>
            <a:ext cx="3214710" cy="545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Documents and Settings\Юля\Мои документы\накладной  карман\карман  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714356"/>
            <a:ext cx="3810000" cy="5429288"/>
          </a:xfrm>
          <a:prstGeom prst="rect">
            <a:avLst/>
          </a:prstGeom>
          <a:noFill/>
        </p:spPr>
      </p:pic>
      <p:sp>
        <p:nvSpPr>
          <p:cNvPr id="8" name="Блок-схема: задержка 7"/>
          <p:cNvSpPr/>
          <p:nvPr/>
        </p:nvSpPr>
        <p:spPr>
          <a:xfrm rot="5400000">
            <a:off x="142844" y="5929330"/>
            <a:ext cx="612648" cy="612648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071934" y="5786454"/>
            <a:ext cx="77152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286776" y="5715016"/>
            <a:ext cx="70008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1071546"/>
            <a:ext cx="320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Прямая соединительная линия 12"/>
          <p:cNvCxnSpPr>
            <a:stCxn id="9" idx="1"/>
            <a:endCxn id="9" idx="0"/>
          </p:cNvCxnSpPr>
          <p:nvPr/>
        </p:nvCxnSpPr>
        <p:spPr>
          <a:xfrm rot="10800000" flipH="1">
            <a:off x="4071934" y="5786454"/>
            <a:ext cx="385762" cy="457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1                             2                           3    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214346" y="1357298"/>
            <a:ext cx="2857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Блок-схема: задержка 6"/>
          <p:cNvSpPr/>
          <p:nvPr/>
        </p:nvSpPr>
        <p:spPr>
          <a:xfrm rot="5400000">
            <a:off x="500034" y="6072206"/>
            <a:ext cx="612648" cy="612648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задержка 7"/>
          <p:cNvSpPr/>
          <p:nvPr/>
        </p:nvSpPr>
        <p:spPr>
          <a:xfrm rot="5400000">
            <a:off x="4000496" y="6143644"/>
            <a:ext cx="612648" cy="612648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8072462" y="59436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071546"/>
            <a:ext cx="5357850" cy="478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 descr="карман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643174" y="1071546"/>
            <a:ext cx="3403600" cy="485778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1                            2                          3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428660" y="1357298"/>
            <a:ext cx="328611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357298"/>
            <a:ext cx="4383104" cy="51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1357298"/>
            <a:ext cx="3238496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Блок-схема: задержка 8"/>
          <p:cNvSpPr/>
          <p:nvPr/>
        </p:nvSpPr>
        <p:spPr>
          <a:xfrm rot="5400000">
            <a:off x="214282" y="6143644"/>
            <a:ext cx="612648" cy="612648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задержка 9"/>
          <p:cNvSpPr/>
          <p:nvPr/>
        </p:nvSpPr>
        <p:spPr>
          <a:xfrm rot="5400000">
            <a:off x="4036215" y="6036487"/>
            <a:ext cx="612648" cy="68408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ссылка на другую страницу 10"/>
          <p:cNvSpPr/>
          <p:nvPr/>
        </p:nvSpPr>
        <p:spPr>
          <a:xfrm>
            <a:off x="8286776" y="6072206"/>
            <a:ext cx="612648" cy="612648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1                        2                              3    </a:t>
            </a:r>
            <a:endParaRPr lang="ru-RU" dirty="0"/>
          </a:p>
        </p:txBody>
      </p:sp>
      <p:pic>
        <p:nvPicPr>
          <p:cNvPr id="5123" name="Picture 3" descr="C:\Documents and Settings\Юля\Мои документы\накладной  карман\карман 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00174"/>
            <a:ext cx="4000528" cy="4310050"/>
          </a:xfrm>
          <a:prstGeom prst="rect">
            <a:avLst/>
          </a:prstGeom>
          <a:noFill/>
        </p:spPr>
      </p:pic>
      <p:pic>
        <p:nvPicPr>
          <p:cNvPr id="5124" name="Picture 4" descr="C:\Documents and Settings\Юля\Мои документы\накладной  карман\карман 6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428660" y="1785926"/>
            <a:ext cx="3810000" cy="3810000"/>
          </a:xfrm>
          <a:prstGeom prst="rect">
            <a:avLst/>
          </a:prstGeom>
          <a:noFill/>
        </p:spPr>
      </p:pic>
      <p:pic>
        <p:nvPicPr>
          <p:cNvPr id="5125" name="Picture 5" descr="C:\Documents and Settings\Юля\Мои документы\накладной  карман\карман 6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714620"/>
            <a:ext cx="3000396" cy="3819525"/>
          </a:xfrm>
          <a:prstGeom prst="rect">
            <a:avLst/>
          </a:prstGeom>
          <a:noFill/>
        </p:spPr>
      </p:pic>
      <p:sp>
        <p:nvSpPr>
          <p:cNvPr id="8" name="Блок-схема: задержка 7"/>
          <p:cNvSpPr/>
          <p:nvPr/>
        </p:nvSpPr>
        <p:spPr>
          <a:xfrm rot="5400000">
            <a:off x="142844" y="6072206"/>
            <a:ext cx="612648" cy="612648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задержка 8"/>
          <p:cNvSpPr/>
          <p:nvPr/>
        </p:nvSpPr>
        <p:spPr>
          <a:xfrm rot="5400000">
            <a:off x="5214942" y="6245352"/>
            <a:ext cx="612648" cy="612648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ссылка на другую страницу 9"/>
          <p:cNvSpPr/>
          <p:nvPr/>
        </p:nvSpPr>
        <p:spPr>
          <a:xfrm>
            <a:off x="8143900" y="6072206"/>
            <a:ext cx="612648" cy="612648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Юля\Мои документы\фартук\фартук  а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71900" cy="4525963"/>
          </a:xfrm>
          <a:prstGeom prst="rect">
            <a:avLst/>
          </a:prstGeom>
          <a:noFill/>
        </p:spPr>
      </p:pic>
      <p:pic>
        <p:nvPicPr>
          <p:cNvPr id="2051" name="Picture 3" descr="C:\Documents and Settings\Юля\Мои документы\фартук\фартук 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357562"/>
            <a:ext cx="3167078" cy="3381392"/>
          </a:xfrm>
          <a:prstGeom prst="rect">
            <a:avLst/>
          </a:prstGeom>
          <a:noFill/>
        </p:spPr>
      </p:pic>
      <p:pic>
        <p:nvPicPr>
          <p:cNvPr id="2053" name="Picture 5" descr="C:\Documents and Settings\Юля\Мои документы\фартук\фартук ып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57166"/>
            <a:ext cx="3643338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1473</TotalTime>
  <Words>760</Words>
  <Application>Microsoft Office PowerPoint</Application>
  <PresentationFormat>Экран (4:3)</PresentationFormat>
  <Paragraphs>231</Paragraphs>
  <Slides>39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Смотайте данную нитку из букв и вы узнаете тему задания.</vt:lpstr>
      <vt:lpstr>Слайд 2</vt:lpstr>
      <vt:lpstr>ВИДЫ КАРМАНОВ ПО ФОРМЕ НИЖНЕГО СРЕЗА:</vt:lpstr>
      <vt:lpstr>Слайд 4</vt:lpstr>
      <vt:lpstr>1                                2                           3</vt:lpstr>
      <vt:lpstr>1                             2                           3     </vt:lpstr>
      <vt:lpstr> 1                            2                          3</vt:lpstr>
      <vt:lpstr> 1                        2                              3    </vt:lpstr>
      <vt:lpstr>Слайд 9</vt:lpstr>
      <vt:lpstr>ВИДЫ КАРМАНОВ ПО ФОРМЕ НИЖНЕГО СРЕЗА:</vt:lpstr>
      <vt:lpstr>Слайд 11</vt:lpstr>
      <vt:lpstr>Слайд 12</vt:lpstr>
      <vt:lpstr>Слайд 13</vt:lpstr>
      <vt:lpstr>Составьте  предложение со словом шаблон.</vt:lpstr>
      <vt:lpstr>Слайд 15</vt:lpstr>
      <vt:lpstr>Установите     соответствие</vt:lpstr>
      <vt:lpstr> </vt:lpstr>
      <vt:lpstr>Слайд 18</vt:lpstr>
      <vt:lpstr>Слайд 19</vt:lpstr>
      <vt:lpstr>Слайд 20</vt:lpstr>
      <vt:lpstr>Слайд 21</vt:lpstr>
      <vt:lpstr>Слайд 22</vt:lpstr>
      <vt:lpstr>Слайд 23</vt:lpstr>
      <vt:lpstr>Составление фигур из спичек.</vt:lpstr>
      <vt:lpstr>Наш шаблон будет  в форме  пятиугольника</vt:lpstr>
      <vt:lpstr>Слайд 26</vt:lpstr>
      <vt:lpstr>Тема   урока:</vt:lpstr>
      <vt:lpstr>УСТРОЙСТВО  ИЗМЕРИТЕЛЬНОЙ   ЛИНЕЙКИ </vt:lpstr>
      <vt:lpstr>ИЗМЕРИТЬ  ДЛИНУ  ОТРЕЗКОВ </vt:lpstr>
      <vt:lpstr>самопроверка</vt:lpstr>
      <vt:lpstr>     </vt:lpstr>
      <vt:lpstr>Построение чертежа шаблона   фигурного  кармана. </vt:lpstr>
      <vt:lpstr>1.На картоне в правом верхнем углу поставить т.В.   2.  Отложить от  т.В 16 см поставить   т.В1.            Точки В и В1 составляют верхний срез кармана.</vt:lpstr>
      <vt:lpstr>3. ПОСТРОИТЬ ПРЯМОУГОЛЬНИК В В1НН1</vt:lpstr>
      <vt:lpstr>4. РАЗДЕЛИТЬ ОТРЕЗОК НН1 ПОПОЛАМ, ПОСТАВИТЬ ТОЧКУ С (середина).</vt:lpstr>
      <vt:lpstr>5.ОТЛОЖИТЬ ОТ Т.Н 3см, поставить Т.Н2.    6.ОТЛОЖИТЬ ОТ Т.Н1 3 см, поставить Т.Н3. 7.СОЕДИНИТЬ Т.С  с Т.Н2  и Т.Н3.</vt:lpstr>
      <vt:lpstr>ПРОВЕРКА ТЕСТА ПО ПБР С НОЖНИЦАМИ.</vt:lpstr>
      <vt:lpstr>ДОМАШНЕЕ   ЗАДАНИЕ</vt:lpstr>
      <vt:lpstr>РАСКЛАДКА  НА  ТКАНИ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Юля</cp:lastModifiedBy>
  <cp:revision>154</cp:revision>
  <dcterms:created xsi:type="dcterms:W3CDTF">2011-09-29T18:40:49Z</dcterms:created>
  <dcterms:modified xsi:type="dcterms:W3CDTF">2011-11-27T10:23:14Z</dcterms:modified>
</cp:coreProperties>
</file>