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57" r:id="rId3"/>
    <p:sldId id="259" r:id="rId4"/>
    <p:sldId id="258" r:id="rId5"/>
    <p:sldId id="275" r:id="rId6"/>
    <p:sldId id="276" r:id="rId7"/>
    <p:sldId id="273" r:id="rId8"/>
    <p:sldId id="274" r:id="rId9"/>
    <p:sldId id="279" r:id="rId10"/>
    <p:sldId id="278" r:id="rId11"/>
    <p:sldId id="280" r:id="rId12"/>
    <p:sldId id="260" r:id="rId13"/>
    <p:sldId id="261" r:id="rId14"/>
    <p:sldId id="262" r:id="rId15"/>
    <p:sldId id="268" r:id="rId16"/>
    <p:sldId id="263" r:id="rId17"/>
    <p:sldId id="269" r:id="rId18"/>
    <p:sldId id="270" r:id="rId19"/>
    <p:sldId id="271" r:id="rId20"/>
    <p:sldId id="272" r:id="rId21"/>
    <p:sldId id="264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79E17-6B2E-4515-8C8B-66AD4509BCD2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4124-5A0B-4179-8089-E89FEC9E5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8818D-7033-4CFA-8731-48D3C15DF1C1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D207B-727D-4F83-B957-9D010EF054F3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9C2E-876E-4D6E-81E8-54191A91B32F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0AE8-031B-4107-9442-4D07E281F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9C2E-876E-4D6E-81E8-54191A91B32F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0AE8-031B-4107-9442-4D07E281F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9C2E-876E-4D6E-81E8-54191A91B32F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0AE8-031B-4107-9442-4D07E281F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54C00-980B-45CD-978C-411173129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9C2E-876E-4D6E-81E8-54191A91B32F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0AE8-031B-4107-9442-4D07E281F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9C2E-876E-4D6E-81E8-54191A91B32F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0AE8-031B-4107-9442-4D07E281F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9C2E-876E-4D6E-81E8-54191A91B32F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0AE8-031B-4107-9442-4D07E281F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9C2E-876E-4D6E-81E8-54191A91B32F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0AE8-031B-4107-9442-4D07E281F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9C2E-876E-4D6E-81E8-54191A91B32F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0AE8-031B-4107-9442-4D07E281F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9C2E-876E-4D6E-81E8-54191A91B32F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0AE8-031B-4107-9442-4D07E281F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9C2E-876E-4D6E-81E8-54191A91B32F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0AE8-031B-4107-9442-4D07E281F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9C2E-876E-4D6E-81E8-54191A91B32F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0AE8-031B-4107-9442-4D07E281F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E9C2E-876E-4D6E-81E8-54191A91B32F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0AE8-031B-4107-9442-4D07E281F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st034_bрозовые  ро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214290"/>
            <a:ext cx="8572559" cy="638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Кукла-оберег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E:\ОБЕРЕГ\кукла обере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35785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Обережная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вышивка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E:\ОБЕРЕГ\обережная выш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35785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Символ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8000" dirty="0" smtClean="0"/>
              <a:t> 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земли</a:t>
            </a:r>
            <a:endParaRPr lang="ru-RU" sz="8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44" y="2143116"/>
            <a:ext cx="8715436" cy="4286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Ромб 5"/>
          <p:cNvSpPr/>
          <p:nvPr/>
        </p:nvSpPr>
        <p:spPr>
          <a:xfrm>
            <a:off x="2428860" y="1428736"/>
            <a:ext cx="3357586" cy="4857784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321703" y="2536025"/>
            <a:ext cx="3643338" cy="30003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214546" y="2571744"/>
            <a:ext cx="3714776" cy="27146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786182" y="2857496"/>
            <a:ext cx="428628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86182" y="2857496"/>
            <a:ext cx="428628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00562" y="3857628"/>
            <a:ext cx="428628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14678" y="3929066"/>
            <a:ext cx="428628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178959" y="3893347"/>
            <a:ext cx="50006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500562" y="3857628"/>
            <a:ext cx="428628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857620" y="4857760"/>
            <a:ext cx="428628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821901" y="4822041"/>
            <a:ext cx="50006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  плодородия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9144000" cy="478634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322629" y="3963991"/>
            <a:ext cx="2643206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3714744" y="3000372"/>
            <a:ext cx="2000264" cy="18573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28992" y="4000504"/>
            <a:ext cx="235745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607587" y="3178967"/>
            <a:ext cx="2071702" cy="17145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4357686" y="2643182"/>
            <a:ext cx="28575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3571868" y="3000372"/>
            <a:ext cx="214314" cy="1428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3286910" y="4143380"/>
            <a:ext cx="284958" cy="7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5500694" y="2786058"/>
            <a:ext cx="142876" cy="1428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5679289" y="3893347"/>
            <a:ext cx="21431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500694" y="4929198"/>
            <a:ext cx="142876" cy="1428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643438" y="5286388"/>
            <a:ext cx="214314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6200000" flipH="1">
            <a:off x="3786182" y="4929198"/>
            <a:ext cx="142876" cy="1428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57163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Символ  огня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00298" y="2143116"/>
            <a:ext cx="3214710" cy="3357586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0"/>
            <a:endCxn id="7" idx="4"/>
          </p:cNvCxnSpPr>
          <p:nvPr/>
        </p:nvCxnSpPr>
        <p:spPr>
          <a:xfrm rot="16200000" flipH="1">
            <a:off x="2428860" y="3821909"/>
            <a:ext cx="33575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H="1">
            <a:off x="2428860" y="3857628"/>
            <a:ext cx="321471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7" idx="5"/>
          </p:cNvCxnSpPr>
          <p:nvPr/>
        </p:nvCxnSpPr>
        <p:spPr>
          <a:xfrm rot="16200000" flipH="1">
            <a:off x="2903669" y="2668439"/>
            <a:ext cx="2365813" cy="2315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7" idx="7"/>
          </p:cNvCxnSpPr>
          <p:nvPr/>
        </p:nvCxnSpPr>
        <p:spPr>
          <a:xfrm flipV="1">
            <a:off x="2857488" y="2634823"/>
            <a:ext cx="2386736" cy="2222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929058" y="3714752"/>
            <a:ext cx="342896" cy="2857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есяц 19"/>
          <p:cNvSpPr/>
          <p:nvPr/>
        </p:nvSpPr>
        <p:spPr>
          <a:xfrm>
            <a:off x="3929058" y="2214554"/>
            <a:ext cx="142876" cy="1428760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есяц 20"/>
          <p:cNvSpPr/>
          <p:nvPr/>
        </p:nvSpPr>
        <p:spPr>
          <a:xfrm flipH="1">
            <a:off x="4071934" y="2214554"/>
            <a:ext cx="142876" cy="1428760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есяц 27"/>
          <p:cNvSpPr/>
          <p:nvPr/>
        </p:nvSpPr>
        <p:spPr>
          <a:xfrm>
            <a:off x="3929058" y="3929066"/>
            <a:ext cx="142876" cy="1571636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есяц 28"/>
          <p:cNvSpPr/>
          <p:nvPr/>
        </p:nvSpPr>
        <p:spPr>
          <a:xfrm flipH="1">
            <a:off x="4071934" y="3929066"/>
            <a:ext cx="142876" cy="1643074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есяц 30"/>
          <p:cNvSpPr/>
          <p:nvPr/>
        </p:nvSpPr>
        <p:spPr>
          <a:xfrm rot="11948968">
            <a:off x="2764887" y="2480914"/>
            <a:ext cx="120526" cy="1415355"/>
          </a:xfrm>
          <a:prstGeom prst="moon">
            <a:avLst>
              <a:gd name="adj" fmla="val 87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есяц 34"/>
          <p:cNvSpPr/>
          <p:nvPr/>
        </p:nvSpPr>
        <p:spPr>
          <a:xfrm rot="13308864" flipH="1">
            <a:off x="4529863" y="2354095"/>
            <a:ext cx="100874" cy="1412213"/>
          </a:xfrm>
          <a:prstGeom prst="moon">
            <a:avLst>
              <a:gd name="adj" fmla="val 87500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есяц 36"/>
          <p:cNvSpPr/>
          <p:nvPr/>
        </p:nvSpPr>
        <p:spPr>
          <a:xfrm rot="16200000" flipH="1">
            <a:off x="4857755" y="3071810"/>
            <a:ext cx="214314" cy="1500197"/>
          </a:xfrm>
          <a:prstGeom prst="moon">
            <a:avLst>
              <a:gd name="adj" fmla="val 441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Месяц 37"/>
          <p:cNvSpPr/>
          <p:nvPr/>
        </p:nvSpPr>
        <p:spPr>
          <a:xfrm rot="16200000">
            <a:off x="3250397" y="3250406"/>
            <a:ext cx="142876" cy="1500197"/>
          </a:xfrm>
          <a:prstGeom prst="moon">
            <a:avLst>
              <a:gd name="adj" fmla="val 441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есяц 38"/>
          <p:cNvSpPr/>
          <p:nvPr/>
        </p:nvSpPr>
        <p:spPr>
          <a:xfrm rot="19515137">
            <a:off x="3330090" y="2505099"/>
            <a:ext cx="198139" cy="1468496"/>
          </a:xfrm>
          <a:prstGeom prst="moon">
            <a:avLst>
              <a:gd name="adj" fmla="val 44187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Месяц 41"/>
          <p:cNvSpPr/>
          <p:nvPr/>
        </p:nvSpPr>
        <p:spPr>
          <a:xfrm rot="13495842">
            <a:off x="3371389" y="3748354"/>
            <a:ext cx="108586" cy="1500196"/>
          </a:xfrm>
          <a:prstGeom prst="moon">
            <a:avLst>
              <a:gd name="adj" fmla="val 792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есяц 44"/>
          <p:cNvSpPr/>
          <p:nvPr/>
        </p:nvSpPr>
        <p:spPr>
          <a:xfrm rot="7992656">
            <a:off x="4751796" y="3693522"/>
            <a:ext cx="123058" cy="1413712"/>
          </a:xfrm>
          <a:prstGeom prst="moon">
            <a:avLst>
              <a:gd name="adj" fmla="val 792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есяц 53"/>
          <p:cNvSpPr/>
          <p:nvPr/>
        </p:nvSpPr>
        <p:spPr>
          <a:xfrm rot="7992656" flipH="1">
            <a:off x="4660016" y="3736458"/>
            <a:ext cx="108556" cy="1472611"/>
          </a:xfrm>
          <a:prstGeom prst="moon">
            <a:avLst>
              <a:gd name="adj" fmla="val 792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Месяц 58"/>
          <p:cNvSpPr/>
          <p:nvPr/>
        </p:nvSpPr>
        <p:spPr>
          <a:xfrm rot="13660768" flipH="1">
            <a:off x="3245066" y="3634786"/>
            <a:ext cx="184398" cy="1465674"/>
          </a:xfrm>
          <a:prstGeom prst="moon">
            <a:avLst>
              <a:gd name="adj" fmla="val 441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Месяц 59"/>
          <p:cNvSpPr/>
          <p:nvPr/>
        </p:nvSpPr>
        <p:spPr>
          <a:xfrm rot="16200000" flipH="1">
            <a:off x="3143239" y="3071811"/>
            <a:ext cx="214315" cy="1500197"/>
          </a:xfrm>
          <a:prstGeom prst="moon">
            <a:avLst>
              <a:gd name="adj" fmla="val 441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Месяц 60"/>
          <p:cNvSpPr/>
          <p:nvPr/>
        </p:nvSpPr>
        <p:spPr>
          <a:xfrm rot="19348502" flipH="1">
            <a:off x="3586210" y="2457517"/>
            <a:ext cx="134548" cy="1500197"/>
          </a:xfrm>
          <a:prstGeom prst="moon">
            <a:avLst>
              <a:gd name="adj" fmla="val 87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Месяц 61"/>
          <p:cNvSpPr/>
          <p:nvPr/>
        </p:nvSpPr>
        <p:spPr>
          <a:xfrm rot="16200000">
            <a:off x="4893471" y="3178967"/>
            <a:ext cx="142876" cy="1500197"/>
          </a:xfrm>
          <a:prstGeom prst="moon">
            <a:avLst>
              <a:gd name="adj" fmla="val 441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Месяц 63"/>
          <p:cNvSpPr/>
          <p:nvPr/>
        </p:nvSpPr>
        <p:spPr>
          <a:xfrm rot="13308864">
            <a:off x="4563298" y="2480124"/>
            <a:ext cx="268933" cy="1423443"/>
          </a:xfrm>
          <a:prstGeom prst="moon">
            <a:avLst>
              <a:gd name="adj" fmla="val 46219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есяц 26"/>
          <p:cNvSpPr/>
          <p:nvPr/>
        </p:nvSpPr>
        <p:spPr>
          <a:xfrm rot="9519314" flipH="1">
            <a:off x="5272640" y="2555840"/>
            <a:ext cx="168622" cy="1358468"/>
          </a:xfrm>
          <a:prstGeom prst="moon">
            <a:avLst>
              <a:gd name="adj" fmla="val 412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Месяц 31"/>
          <p:cNvSpPr/>
          <p:nvPr/>
        </p:nvSpPr>
        <p:spPr>
          <a:xfrm rot="11948968" flipH="1">
            <a:off x="5342346" y="3798893"/>
            <a:ext cx="150269" cy="1232060"/>
          </a:xfrm>
          <a:prstGeom prst="moon">
            <a:avLst>
              <a:gd name="adj" fmla="val 87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есяц 32"/>
          <p:cNvSpPr/>
          <p:nvPr/>
        </p:nvSpPr>
        <p:spPr>
          <a:xfrm rot="17838838" flipH="1">
            <a:off x="3384883" y="4524568"/>
            <a:ext cx="325716" cy="1224719"/>
          </a:xfrm>
          <a:prstGeom prst="moon">
            <a:avLst>
              <a:gd name="adj" fmla="val 4300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есяц 35"/>
          <p:cNvSpPr/>
          <p:nvPr/>
        </p:nvSpPr>
        <p:spPr>
          <a:xfrm rot="15240544" flipH="1">
            <a:off x="4571235" y="4533083"/>
            <a:ext cx="245796" cy="1161735"/>
          </a:xfrm>
          <a:prstGeom prst="moon">
            <a:avLst>
              <a:gd name="adj" fmla="val 365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есяц 39"/>
          <p:cNvSpPr/>
          <p:nvPr/>
        </p:nvSpPr>
        <p:spPr>
          <a:xfrm rot="9854562" flipH="1">
            <a:off x="2657116" y="3857363"/>
            <a:ext cx="160952" cy="1177208"/>
          </a:xfrm>
          <a:prstGeom prst="moon">
            <a:avLst>
              <a:gd name="adj" fmla="val 87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есяц 40"/>
          <p:cNvSpPr/>
          <p:nvPr/>
        </p:nvSpPr>
        <p:spPr>
          <a:xfrm rot="14325364">
            <a:off x="3532917" y="1858574"/>
            <a:ext cx="159207" cy="1168301"/>
          </a:xfrm>
          <a:prstGeom prst="moon">
            <a:avLst>
              <a:gd name="adj" fmla="val 87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Месяц 42"/>
          <p:cNvSpPr/>
          <p:nvPr/>
        </p:nvSpPr>
        <p:spPr>
          <a:xfrm rot="6711755" flipH="1">
            <a:off x="4395770" y="1953681"/>
            <a:ext cx="309228" cy="1060926"/>
          </a:xfrm>
          <a:prstGeom prst="moon">
            <a:avLst>
              <a:gd name="adj" fmla="val 473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Задание:    расшифруйте слово и узнайте название цветка.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2844" y="2420938"/>
            <a:ext cx="9001156" cy="400845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dirty="0"/>
              <a:t>   17</a:t>
            </a:r>
            <a:r>
              <a:rPr lang="ru-RU" sz="4400" dirty="0" smtClean="0"/>
              <a:t>,  16,  5,  19,  16,  13,  15,  21,  23</a:t>
            </a:r>
            <a:r>
              <a:rPr lang="ru-RU" sz="4400" dirty="0"/>
              <a:t>.</a:t>
            </a:r>
          </a:p>
          <a:p>
            <a:pPr>
              <a:buFont typeface="Wingdings" pitchFamily="2" charset="2"/>
              <a:buNone/>
            </a:pPr>
            <a:endParaRPr lang="ru-RU" sz="3600" dirty="0"/>
          </a:p>
          <a:p>
            <a:pPr>
              <a:buFont typeface="Wingdings" pitchFamily="2" charset="2"/>
              <a:buNone/>
            </a:pPr>
            <a:r>
              <a:rPr lang="ru-RU" sz="3600" dirty="0" smtClean="0"/>
              <a:t>А,Б,В,Г,Д,Е,Ё,Ж,З,И,Й,К,Л,М,Н,О,П,Р,С,Т,У,Ф,Х,Ц, Ч, Ш, Щ, Ъ, Ы, Ь, Э, Ю, Я</a:t>
            </a:r>
            <a:r>
              <a:rPr lang="ru-RU" sz="3600" dirty="0"/>
              <a:t>.</a:t>
            </a:r>
          </a:p>
          <a:p>
            <a:pPr>
              <a:buFont typeface="Wingdings" pitchFamily="2" charset="2"/>
              <a:buNone/>
            </a:pP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9600" u="sng" dirty="0" smtClean="0"/>
              <a:t>Подсолнух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200" dirty="0" smtClean="0"/>
              <a:t>В ЕЖОВЫХ  СОТАХ ,  СЕМЕЧКАМИ ПОЛНЫХ,</a:t>
            </a:r>
            <a:br>
              <a:rPr lang="ru-RU" sz="3200" dirty="0" smtClean="0"/>
            </a:br>
            <a:r>
              <a:rPr lang="ru-RU" sz="3200" dirty="0" smtClean="0"/>
              <a:t>ЩИТАМИ  ЛИСТЬЕВ , ЖЁСТКИЙ СТАН ПРИКРЫВ, </a:t>
            </a:r>
            <a:br>
              <a:rPr lang="ru-RU" sz="3200" dirty="0" smtClean="0"/>
            </a:br>
            <a:r>
              <a:rPr lang="ru-RU" sz="3200" dirty="0" smtClean="0"/>
              <a:t>НАД ТЫКВАМИ ЦВЕТЁТ , КОРОЛЬ-ПОДСОЛНУХ,</a:t>
            </a:r>
            <a:br>
              <a:rPr lang="ru-RU" sz="3200" dirty="0" smtClean="0"/>
            </a:br>
            <a:r>
              <a:rPr lang="ru-RU" sz="3200" dirty="0" smtClean="0"/>
              <a:t>ЗУБЦЫ КОРОНЫ К СОЛНЦУ ОБРАТИВ...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                             </a:t>
            </a:r>
            <a:r>
              <a:rPr lang="ru-RU" sz="2400" dirty="0" smtClean="0"/>
              <a:t>                              (ВАЛЕНТИН  КАТАЕВ</a:t>
            </a:r>
            <a:r>
              <a:rPr lang="ru-RU" sz="1400" dirty="0" smtClean="0"/>
              <a:t>)</a:t>
            </a:r>
            <a:endParaRPr lang="ru-RU" sz="9600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8308" name="Picture 4" descr="подсолнух  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484313"/>
            <a:ext cx="6480175" cy="48244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4" name="Picture 4" descr="подсолнух  7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765175"/>
            <a:ext cx="6840537" cy="5546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5236" name="Picture 4" descr="s320x240 подсолнух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557338"/>
            <a:ext cx="6337300" cy="46085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85883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НАЗВАТЬ  СЛОВО</a:t>
            </a:r>
            <a:endParaRPr lang="ru-RU" sz="72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42844" y="1857364"/>
            <a:ext cx="9001156" cy="45005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800" dirty="0" smtClean="0"/>
              <a:t>                     </a:t>
            </a:r>
            <a:endParaRPr lang="ru-RU" sz="48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142844" y="2214554"/>
            <a:ext cx="1500198" cy="157163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285992"/>
            <a:ext cx="150019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3929058" y="2000240"/>
            <a:ext cx="1071570" cy="178595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6512" y="2214554"/>
            <a:ext cx="150019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786710" y="2071678"/>
            <a:ext cx="1214446" cy="1500198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572008"/>
            <a:ext cx="155734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Б</a:t>
            </a:r>
            <a:endParaRPr lang="ru-RU" sz="9600" dirty="0"/>
          </a:p>
        </p:txBody>
      </p:sp>
      <p:sp>
        <p:nvSpPr>
          <p:cNvPr id="11" name="Овал 10"/>
          <p:cNvSpPr/>
          <p:nvPr/>
        </p:nvSpPr>
        <p:spPr>
          <a:xfrm>
            <a:off x="0" y="4714884"/>
            <a:ext cx="157163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Е</a:t>
            </a:r>
            <a:endParaRPr lang="ru-RU" sz="960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6572264" y="4286256"/>
            <a:ext cx="1071570" cy="164307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Е</a:t>
            </a:r>
            <a:endParaRPr lang="ru-RU" sz="9600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714480" y="4429132"/>
            <a:ext cx="1285884" cy="15716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Г</a:t>
            </a:r>
            <a:endParaRPr lang="ru-RU" sz="8000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5072066" y="4572008"/>
            <a:ext cx="1285884" cy="142876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О</a:t>
            </a:r>
            <a:endParaRPr lang="ru-RU" sz="9600" dirty="0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4857752" y="2071678"/>
            <a:ext cx="1214446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7643834" y="4572008"/>
            <a:ext cx="1285884" cy="109042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Р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28" name="Picture 4" descr="подсолнух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196975"/>
            <a:ext cx="7273925" cy="4899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099" name="Picture 4" descr="IMG_047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8424862" cy="6048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latin typeface="Arial" charset="0"/>
              </a:rPr>
              <a:t>Практическая  работа</a:t>
            </a:r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1484313"/>
            <a:ext cx="8820150" cy="51847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ИЗГОТОВЛЕНИЕ  ЦВЕТОВ ИЗ  ЛЕНТЫ.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              (ПОДСОЛНУХ)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u="sng" smtClean="0"/>
              <a:t>ИНСТРУМЕНТЫ  И  ПРИСПОСОБЛЕНИЯ</a:t>
            </a:r>
            <a:r>
              <a:rPr lang="ru-RU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ИГЛЫ,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НОЖНИЦЫ,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ЛЕНТЫ ШИРИНОЙ  5 -7 ММ. ЖЁЛТОГО И ОРАНЖЕВОГО ЦВЕТА ( для лепестков), ЧЁРНОГО И КОРИЧНЕВОГО ЦВЕТА ( для семечек).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smtClean="0"/>
              <a:t>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smtClean="0"/>
          </a:p>
        </p:txBody>
      </p:sp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05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05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05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 </a:t>
            </a:r>
            <a:br>
              <a:rPr lang="ru-RU" smtClean="0"/>
            </a:br>
            <a:endParaRPr lang="ru-RU" smtClean="0"/>
          </a:p>
        </p:txBody>
      </p:sp>
      <p:sp>
        <p:nvSpPr>
          <p:cNvPr id="10243" name="Rectangle 3"/>
          <p:cNvSpPr>
            <a:spLocks noGrp="1" noRot="1" noChangeArrowheads="1" noTextEdit="1"/>
          </p:cNvSpPr>
          <p:nvPr>
            <p:ph type="clipArt" sz="half" idx="1"/>
          </p:nvPr>
        </p:nvSpPr>
        <p:spPr>
          <a:xfrm>
            <a:off x="1547813" y="1989138"/>
            <a:ext cx="3810000" cy="4114800"/>
          </a:xfrm>
        </p:spPr>
      </p:sp>
      <p:sp>
        <p:nvSpPr>
          <p:cNvPr id="11264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0" y="1071546"/>
            <a:ext cx="9144000" cy="503239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5400" dirty="0" smtClean="0"/>
              <a:t>Приступая к практической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400" dirty="0" smtClean="0"/>
              <a:t>работе, ПОМНИ, что иглы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400" dirty="0" smtClean="0"/>
              <a:t>и булавки должны храниться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400" dirty="0" smtClean="0"/>
              <a:t>в игольнице.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357188"/>
            <a:ext cx="881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Начинаем вышивать лепестки , начиная от внутреннего круга к внешнему . Делаем лепестки объёмными</a:t>
            </a:r>
            <a:r>
              <a:rPr lang="ru-RU" dirty="0" smtClean="0"/>
              <a:t>. </a:t>
            </a:r>
          </a:p>
        </p:txBody>
      </p:sp>
      <p:pic>
        <p:nvPicPr>
          <p:cNvPr id="8195" name="Picture 4" descr="IMG_047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47875" y="1905000"/>
            <a:ext cx="5588000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86874" cy="59293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800" dirty="0" smtClean="0"/>
              <a:t>                             </a:t>
            </a:r>
            <a:r>
              <a:rPr lang="ru-RU" sz="4800" dirty="0" smtClean="0"/>
              <a:t>         </a:t>
            </a:r>
            <a:endParaRPr lang="ru-RU" sz="48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142844" y="2643182"/>
            <a:ext cx="1214446" cy="11430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643182"/>
            <a:ext cx="134302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Б</a:t>
            </a: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3571868" y="2571744"/>
            <a:ext cx="1343028" cy="135732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/>
              <a:t>Е</a:t>
            </a:r>
          </a:p>
        </p:txBody>
      </p:sp>
      <p:sp>
        <p:nvSpPr>
          <p:cNvPr id="8" name="Овал 7"/>
          <p:cNvSpPr/>
          <p:nvPr/>
        </p:nvSpPr>
        <p:spPr>
          <a:xfrm>
            <a:off x="6072198" y="2214554"/>
            <a:ext cx="150019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Е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715272" y="2143116"/>
            <a:ext cx="1285884" cy="15001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/>
              <a:t>Г</a:t>
            </a:r>
            <a:endParaRPr lang="ru-RU" sz="6600" dirty="0"/>
          </a:p>
        </p:txBody>
      </p:sp>
      <p:sp>
        <p:nvSpPr>
          <p:cNvPr id="15" name="Овал 14"/>
          <p:cNvSpPr/>
          <p:nvPr/>
        </p:nvSpPr>
        <p:spPr>
          <a:xfrm>
            <a:off x="285720" y="4643446"/>
            <a:ext cx="157163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4643446"/>
            <a:ext cx="134302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Б</a:t>
            </a:r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6500826" y="4357694"/>
            <a:ext cx="1343028" cy="15716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Е</a:t>
            </a:r>
          </a:p>
        </p:txBody>
      </p:sp>
      <p:sp>
        <p:nvSpPr>
          <p:cNvPr id="20" name="Шестиугольник 19"/>
          <p:cNvSpPr/>
          <p:nvPr/>
        </p:nvSpPr>
        <p:spPr>
          <a:xfrm>
            <a:off x="5214942" y="4643446"/>
            <a:ext cx="1214446" cy="11430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о</a:t>
            </a:r>
            <a:endParaRPr lang="ru-RU" sz="9600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000232" y="4429132"/>
            <a:ext cx="1285884" cy="15001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/>
              <a:t>Г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7715272" y="4429132"/>
            <a:ext cx="1214446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Р</a:t>
            </a:r>
            <a:endParaRPr lang="ru-RU" sz="8000" dirty="0"/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4572000" y="2214554"/>
            <a:ext cx="1214446" cy="12858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Р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ОБЕРЕГ</a:t>
            </a:r>
            <a:endParaRPr lang="ru-RU" sz="8000" b="1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Оберег </a:t>
            </a:r>
            <a:r>
              <a:rPr lang="ru-RU" sz="4300" dirty="0"/>
              <a:t>– это древний амулет счастья и благополучия, несущий великий </a:t>
            </a:r>
            <a:r>
              <a:rPr lang="ru-RU" sz="4300" dirty="0" smtClean="0"/>
              <a:t> </a:t>
            </a:r>
            <a:r>
              <a:rPr lang="ru-RU" sz="4300" dirty="0"/>
              <a:t>смысл , который зашифрован в определённых символах, заключающих в себе мечты, веру в добро и счастье наших предков.</a:t>
            </a:r>
          </a:p>
          <a:p>
            <a:pPr>
              <a:buNone/>
            </a:pPr>
            <a:r>
              <a:rPr lang="ru-RU" sz="4300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ОБЕРЕГ\о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6286544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ОБЕРЕГ\обере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500066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Веник - оберег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E:\ОБЕРЕГ\веник-обере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00200"/>
            <a:ext cx="4929222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ОБЕРЕГ\оберег 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71480"/>
            <a:ext cx="457203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Лапоть - оберег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E:\ОБЕРЕГ\лапот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457203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207</Words>
  <Application>Microsoft Office PowerPoint</Application>
  <PresentationFormat>Экран (4:3)</PresentationFormat>
  <Paragraphs>62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   НАЗВАТЬ  СЛОВО</vt:lpstr>
      <vt:lpstr> </vt:lpstr>
      <vt:lpstr>ОБЕРЕГ</vt:lpstr>
      <vt:lpstr>Слайд 5</vt:lpstr>
      <vt:lpstr>Слайд 6</vt:lpstr>
      <vt:lpstr>Веник - оберег</vt:lpstr>
      <vt:lpstr>Слайд 8</vt:lpstr>
      <vt:lpstr>Лапоть - оберег</vt:lpstr>
      <vt:lpstr>Кукла-оберег</vt:lpstr>
      <vt:lpstr>Обережная    вышивка</vt:lpstr>
      <vt:lpstr>Символ  земли</vt:lpstr>
      <vt:lpstr>Знак  плодородия</vt:lpstr>
      <vt:lpstr>Символ  огня</vt:lpstr>
      <vt:lpstr>Задание:    расшифруйте слово и узнайте название цветка.</vt:lpstr>
      <vt:lpstr>Подсолнух В ЕЖОВЫХ  СОТАХ ,  СЕМЕЧКАМИ ПОЛНЫХ, ЩИТАМИ  ЛИСТЬЕВ , ЖЁСТКИЙ СТАН ПРИКРЫВ,  НАД ТЫКВАМИ ЦВЕТЁТ , КОРОЛЬ-ПОДСОЛНУХ, ЗУБЦЫ КОРОНЫ К СОЛНЦУ ОБРАТИВ...                                                                                                                     (ВАЛЕНТИН  КАТАЕВ)</vt:lpstr>
      <vt:lpstr>Слайд 17</vt:lpstr>
      <vt:lpstr>Слайд 18</vt:lpstr>
      <vt:lpstr>Слайд 19</vt:lpstr>
      <vt:lpstr>Слайд 20</vt:lpstr>
      <vt:lpstr>Слайд 21</vt:lpstr>
      <vt:lpstr>Практическая  работа</vt:lpstr>
      <vt:lpstr>  </vt:lpstr>
      <vt:lpstr>Начинаем вышивать лепестки , начиная от внутреннего круга к внешнему . Делаем лепестки объёмными.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МЕШОЧЕК - ОБЕРЕГ</dc:title>
  <dc:creator>Юля</dc:creator>
  <cp:lastModifiedBy>Юля</cp:lastModifiedBy>
  <cp:revision>25</cp:revision>
  <dcterms:created xsi:type="dcterms:W3CDTF">2013-10-13T20:34:17Z</dcterms:created>
  <dcterms:modified xsi:type="dcterms:W3CDTF">2013-11-23T21:42:37Z</dcterms:modified>
</cp:coreProperties>
</file>