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3" r:id="rId6"/>
    <p:sldId id="281" r:id="rId7"/>
    <p:sldId id="279" r:id="rId8"/>
    <p:sldId id="266" r:id="rId9"/>
    <p:sldId id="283" r:id="rId10"/>
    <p:sldId id="261" r:id="rId11"/>
    <p:sldId id="262" r:id="rId12"/>
    <p:sldId id="268" r:id="rId13"/>
    <p:sldId id="272" r:id="rId14"/>
    <p:sldId id="275" r:id="rId15"/>
    <p:sldId id="269" r:id="rId16"/>
    <p:sldId id="274" r:id="rId17"/>
    <p:sldId id="267" r:id="rId18"/>
    <p:sldId id="270" r:id="rId19"/>
    <p:sldId id="271" r:id="rId20"/>
    <p:sldId id="273" r:id="rId21"/>
    <p:sldId id="276" r:id="rId22"/>
    <p:sldId id="284" r:id="rId23"/>
    <p:sldId id="285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1CA9F-4EF8-42DC-8115-86904B558798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E1295-40D8-4677-AEB0-1BDECD909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38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E1295-40D8-4677-AEB0-1BDECD9096A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28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E1295-40D8-4677-AEB0-1BDECD9096A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371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postel.ru/?action=selection&amp;catalog_id%5b%5d=11&amp;param%5b12%5d%5b%5d=%C1%FF%E7%FC&amp;B1=%CF%EE%E4%EE%E1%F0%E0%F2%F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628800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ПИЖАМА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034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16632"/>
            <a:ext cx="4328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ОТДЕЛКА  ПИЖАМ</a:t>
            </a:r>
            <a:endParaRPr lang="ru-RU" sz="40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Рисунок 15" descr="&amp;Pcy;&amp;icy;&amp;zhcy;&amp;acy;&amp;mcy;&amp;acy; &amp;zhcy;&amp;iecy;&amp;ncy;&amp;scy;&amp;kcy;&amp;acy;&amp;yacy; &amp;acy;&amp;rcy;&amp;tcy;.&amp;Pcy;&amp;ZHcy;-3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86" y="1200324"/>
            <a:ext cx="20193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&amp;Pcy;&amp;icy;&amp;zhcy;&amp;acy;&amp;mcy;&amp;acy; &amp;zhcy;&amp;iecy;&amp;ncy;&amp;scy;&amp;kcy;&amp;acy;&amp;yacy; &amp;Pcy;&amp;ZHcy;-31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22" y="1200324"/>
            <a:ext cx="20193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&amp;pcy;&amp;icy;&amp;zhcy;&amp;acy;&amp;mcy;&amp;acy; &amp;zhcy;&amp;iecy;&amp;ncy;&amp;scy;&amp;kcy;&amp;acy;&amp;yacy; &amp;acy;&amp;rcy;&amp;tcy;.&amp;Pcy;&amp;ZHcy; — 87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21" y="3826034"/>
            <a:ext cx="20193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&amp;Pcy;&amp;icy;&amp;zhcy;&amp;acy;&amp;mcy;&amp;acy; &amp;zhcy;&amp;iecy;&amp;ncy;&amp;scy;&amp;kcy;&amp;acy;&amp;yacy; &amp;acy;&amp;rcy;&amp;tcy;.&amp;Pcy;&amp;ZHcy;-29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87" y="3826034"/>
            <a:ext cx="20193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91880" y="1628800"/>
            <a:ext cx="23042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воланы</a:t>
            </a:r>
          </a:p>
          <a:p>
            <a:pPr algn="ctr"/>
            <a:r>
              <a:rPr lang="ru-RU" sz="3200" b="1" dirty="0" smtClean="0"/>
              <a:t>оборки</a:t>
            </a:r>
          </a:p>
          <a:p>
            <a:pPr algn="ctr"/>
            <a:r>
              <a:rPr lang="ru-RU" sz="3200" b="1" dirty="0" smtClean="0"/>
              <a:t>тесьма 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6117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-today.ru/published/publicdata/PLAYTODAY/attachments/SC/products_pictures/_MG_5978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85" y="980728"/>
            <a:ext cx="2160240" cy="441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llebelle.ru/upload/iblock/4c4/Dynyaha_1_4_pigama_bat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535447"/>
            <a:ext cx="1942551" cy="35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Laete &amp;Pcy;&amp;icy;&amp;zhcy;&amp;acy;&amp;mcy;&amp;acy; c &amp;kcy;&amp;rcy;&amp;ucy;&amp;zhcy;&amp;iecy;&amp;vcy;&amp;ocy;&amp;mcy; &amp;Acy;&amp;rcy;&amp;tcy;. 51261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38" y="2693233"/>
            <a:ext cx="264495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04540" y="243059"/>
            <a:ext cx="234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аппликация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78253" y="203068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кружево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4110695"/>
            <a:ext cx="1798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шитьё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0452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u="sng" dirty="0" smtClean="0">
                <a:solidFill>
                  <a:schemeClr val="accent3">
                    <a:lumMod val="50000"/>
                  </a:schemeClr>
                </a:solidFill>
              </a:rPr>
              <a:t>ИГРА «Найди отличия»</a:t>
            </a:r>
            <a:endParaRPr lang="ru-RU" sz="60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cerenada.ru/PICs/big_cat_8bacf1da21d44cfb9a437f83e3f22b0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23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отличия</a:t>
            </a:r>
            <a:br>
              <a:rPr lang="ru-RU" dirty="0" smtClean="0"/>
            </a:br>
            <a:r>
              <a:rPr lang="ru-RU" dirty="0" smtClean="0"/>
              <a:t>1                                   2</a:t>
            </a:r>
            <a:endParaRPr lang="ru-RU" dirty="0"/>
          </a:p>
        </p:txBody>
      </p:sp>
      <p:pic>
        <p:nvPicPr>
          <p:cNvPr id="5" name="Рисунок 4" descr="http://im1.intimo.com.ua/image/goods/goods3/23457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3348990" cy="50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отличия</a:t>
            </a:r>
            <a:br>
              <a:rPr lang="ru-RU" dirty="0" smtClean="0"/>
            </a:br>
            <a:r>
              <a:rPr lang="ru-RU" dirty="0" smtClean="0"/>
              <a:t>1                                       2</a:t>
            </a:r>
            <a:endParaRPr lang="ru-RU" dirty="0"/>
          </a:p>
        </p:txBody>
      </p:sp>
      <p:pic>
        <p:nvPicPr>
          <p:cNvPr id="5" name="Рисунок 4" descr="&amp;Kcy;&amp;acy;&amp;rcy;&amp;tcy;&amp;icy;&amp;ncy;&amp;kcy;&amp;icy; &amp;pcy;&amp;ocy; &amp;zcy;&amp;acy;&amp;pcy;&amp;rcy;&amp;ocy;&amp;scy;&amp;ucy; &amp;pcy;&amp;icy;&amp;zhcy;&amp;acy;&amp;m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643050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evateks.ru/foto/1677b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2" t="6638" r="28753" b="3326"/>
          <a:stretch/>
        </p:blipFill>
        <p:spPr bwMode="auto">
          <a:xfrm>
            <a:off x="1071538" y="1500174"/>
            <a:ext cx="2643206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katyaburg.ru/sites/default/files/pictures/obuv_acsessuary/genskaya_modnaya_pigama_46_glavnaj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отличия</a:t>
            </a:r>
            <a:br>
              <a:rPr lang="ru-RU" dirty="0" smtClean="0"/>
            </a:br>
            <a:r>
              <a:rPr lang="ru-RU" dirty="0" smtClean="0"/>
              <a:t>1                                      2</a:t>
            </a:r>
            <a:endParaRPr lang="ru-RU" dirty="0"/>
          </a:p>
        </p:txBody>
      </p:sp>
      <p:pic>
        <p:nvPicPr>
          <p:cNvPr id="5" name="Рисунок 4" descr="https://encrypted-tbn2.gstatic.com/images?q=tbn:ANd9GcSxRKnA7U9tu8usctVoRnXaUFLc68JBt2mtpiutxdAPwMTMqRW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3448491" cy="463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cerenada.ru/PICs/big_cat_e630887b967a423ca8b17bca23a86faf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27860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отличия</a:t>
            </a:r>
            <a:br>
              <a:rPr lang="ru-RU" dirty="0" smtClean="0"/>
            </a:br>
            <a:r>
              <a:rPr lang="ru-RU" dirty="0" smtClean="0"/>
              <a:t>1                                      2</a:t>
            </a:r>
            <a:endParaRPr lang="ru-RU" dirty="0"/>
          </a:p>
        </p:txBody>
      </p:sp>
      <p:pic>
        <p:nvPicPr>
          <p:cNvPr id="5" name="Рисунок 4" descr="http://lilatex.ru/d/285801/d/300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3734868" cy="373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encrypted-tbn1.gstatic.com/images?q=tbn:ANd9GcRiQKXLMMauB4m-bz6kGmzROqMJVl48_EbLUgKKbwKFbc750DXQ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25003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отличия</a:t>
            </a:r>
            <a:endParaRPr lang="ru-RU" dirty="0"/>
          </a:p>
        </p:txBody>
      </p:sp>
      <p:pic>
        <p:nvPicPr>
          <p:cNvPr id="5" name="Рисунок 4" descr="http://image01.bonprix.ru/bonprixbilder/241x331/1443168707/15116904-9S3jpUX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857364"/>
            <a:ext cx="3542857" cy="433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Kcy;&amp;acy;&amp;rcy;&amp;tcy;&amp;icy;&amp;ncy;&amp;kcy;&amp;icy; &amp;pcy;&amp;ocy; &amp;zcy;&amp;acy;&amp;pcy;&amp;rcy;&amp;ocy;&amp;scy;&amp;ucy; &amp;pcy;&amp;icy;&amp;zhcy;&amp;acy;&amp;m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32861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отличия</a:t>
            </a:r>
            <a:br>
              <a:rPr lang="ru-RU" dirty="0" smtClean="0"/>
            </a:br>
            <a:r>
              <a:rPr lang="ru-RU" dirty="0" smtClean="0"/>
              <a:t>1                             2</a:t>
            </a:r>
            <a:endParaRPr lang="ru-RU" dirty="0"/>
          </a:p>
        </p:txBody>
      </p:sp>
      <p:pic>
        <p:nvPicPr>
          <p:cNvPr id="5" name="Рисунок 4" descr="http://fiorita-trikotaj.ru/files/catalog/photos/152/img/pijama-FS-2147-152-3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327622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Kcy;&amp;acy;&amp;rcy;&amp;tcy;&amp;icy;&amp;ncy;&amp;kcy;&amp;icy; &amp;pcy;&amp;ocy; &amp;zcy;&amp;acy;&amp;pcy;&amp;rcy;&amp;ocy;&amp;scy;&amp;ucy; &amp;pcy;&amp;icy;&amp;zhcy;&amp;acy;&amp;m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31432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отличия</a:t>
            </a:r>
            <a:br>
              <a:rPr lang="ru-RU" dirty="0" smtClean="0"/>
            </a:br>
            <a:r>
              <a:rPr lang="ru-RU" dirty="0" smtClean="0"/>
              <a:t>1                              2</a:t>
            </a:r>
            <a:endParaRPr lang="ru-RU" dirty="0"/>
          </a:p>
        </p:txBody>
      </p:sp>
      <p:pic>
        <p:nvPicPr>
          <p:cNvPr id="6" name="Рисунок 5" descr="http://siluet-tex.ru/image/catalog/new/%20402%20%D0%9F%D0%B8%D0%B6%D0%B0%D0%BC%D0%B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34766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043992" y="19472"/>
            <a:ext cx="5256212" cy="1295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3600" b="1" i="1" dirty="0">
                <a:latin typeface="Comic Sans MS" panose="030F0702030302020204" pitchFamily="66" charset="0"/>
              </a:rPr>
              <a:t>Заглянем  в словарь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 rot="5400000">
            <a:off x="6779671" y="554203"/>
            <a:ext cx="725488" cy="7572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6" name="Picture 8" descr="слова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86" y="1548828"/>
            <a:ext cx="1891274" cy="236844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портр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86" y="4170535"/>
            <a:ext cx="1886923" cy="2505711"/>
          </a:xfrm>
          <a:prstGeom prst="rect">
            <a:avLst/>
          </a:prstGeom>
          <a:noFill/>
          <a:ln w="19050" cap="rnd">
            <a:solidFill>
              <a:srgbClr val="96969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160958"/>
            <a:ext cx="501617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Пижама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latin typeface="Comic Sans MS" panose="030F0702030302020204" pitchFamily="66" charset="0"/>
              </a:rPr>
              <a:t>– </a:t>
            </a:r>
            <a:r>
              <a:rPr lang="ru-RU" sz="2800" b="1" dirty="0">
                <a:latin typeface="Comic Sans MS" panose="030F0702030302020204" pitchFamily="66" charset="0"/>
              </a:rPr>
              <a:t>домашний </a:t>
            </a:r>
          </a:p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или</a:t>
            </a:r>
          </a:p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 спальный костюм – </a:t>
            </a:r>
          </a:p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куртка и брюки - </a:t>
            </a:r>
          </a:p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 свободного покроя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ru-RU" sz="3200" dirty="0">
              <a:latin typeface="Comic Sans MS" panose="030F0702030302020204" pitchFamily="66" charset="0"/>
            </a:endParaRPr>
          </a:p>
          <a:p>
            <a:pPr algn="ctr"/>
            <a:r>
              <a:rPr lang="ru-RU" dirty="0">
                <a:latin typeface="Comic Sans MS" panose="030F0702030302020204" pitchFamily="66" charset="0"/>
              </a:rPr>
              <a:t>                       </a:t>
            </a:r>
            <a:r>
              <a:rPr lang="ru-RU" b="1" dirty="0">
                <a:latin typeface="Comic Sans MS" panose="030F0702030302020204" pitchFamily="66" charset="0"/>
              </a:rPr>
              <a:t>Ожегов Сергей Иванович,</a:t>
            </a:r>
          </a:p>
          <a:p>
            <a:pPr algn="ctr"/>
            <a:r>
              <a:rPr lang="ru-RU" b="1" dirty="0">
                <a:latin typeface="Comic Sans MS" panose="030F0702030302020204" pitchFamily="66" charset="0"/>
              </a:rPr>
              <a:t>              </a:t>
            </a:r>
            <a:r>
              <a:rPr lang="ru-RU" b="1" dirty="0" smtClean="0">
                <a:latin typeface="Comic Sans MS" panose="030F0702030302020204" pitchFamily="66" charset="0"/>
              </a:rPr>
              <a:t>«</a:t>
            </a:r>
            <a:r>
              <a:rPr lang="ru-RU" b="1" dirty="0">
                <a:latin typeface="Comic Sans MS" panose="030F0702030302020204" pitchFamily="66" charset="0"/>
              </a:rPr>
              <a:t>Толковый словарь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                              русского языка» 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3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city-dress.ru/images/product.view/T2AhmSXmhXXXXXXXXX_%21%21890010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367357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отличия</a:t>
            </a:r>
            <a:br>
              <a:rPr lang="ru-RU" dirty="0" smtClean="0"/>
            </a:br>
            <a:r>
              <a:rPr lang="ru-RU" dirty="0" smtClean="0"/>
              <a:t>1                                    2</a:t>
            </a:r>
            <a:endParaRPr lang="ru-RU" dirty="0"/>
          </a:p>
        </p:txBody>
      </p:sp>
      <p:pic>
        <p:nvPicPr>
          <p:cNvPr id="5" name="Рисунок 4" descr="http://cdn.gollos.com/12044/Prod/2143393/%D0%A2%D0%B5%D0%BF%D0%BB%D0%B0%D1%8F%20%D0%B6%D0%B5%D0%BD%D1%81%D0%BA%D0%B0%D1%8F%20%D0%BF%D0%B8%D0%B6%D0%B0%D0%BC%D0%B0-Dobranocka-4110-brown.jpg"/>
          <p:cNvPicPr/>
          <p:nvPr/>
        </p:nvPicPr>
        <p:blipFill>
          <a:blip r:embed="rId3"/>
          <a:srcRect r="13636"/>
          <a:stretch>
            <a:fillRect/>
          </a:stretch>
        </p:blipFill>
        <p:spPr bwMode="auto">
          <a:xfrm>
            <a:off x="5072066" y="1571612"/>
            <a:ext cx="3429024" cy="472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отличия</a:t>
            </a:r>
            <a:br>
              <a:rPr lang="ru-RU" dirty="0" smtClean="0"/>
            </a:br>
            <a:r>
              <a:rPr lang="ru-RU" dirty="0" smtClean="0"/>
              <a:t>1                                              2</a:t>
            </a:r>
            <a:endParaRPr lang="ru-RU" dirty="0"/>
          </a:p>
        </p:txBody>
      </p:sp>
      <p:pic>
        <p:nvPicPr>
          <p:cNvPr id="4" name="Содержимое 3" descr="&amp;Pcy;&amp;icy;&amp;zhcy;&amp;acy;&amp;mcy;&amp;acy; &amp;zhcy;&amp;iecy;&amp;ncy;&amp;scy;&amp;kcy;&amp;acy;&amp;yacy; &amp;acy;&amp;rcy;&amp;tcy;. &amp;Pcy;&amp;ZHcy;-3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3071834" cy="450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&amp;pcy;&amp;icy;&amp;zhcy;&amp;acy;&amp;mcy;&amp;acy; &amp;zhcy;&amp;iecy;&amp;ncy;&amp;scy;&amp;kcy;&amp;acy;&amp;yacy; &amp;acy;&amp;rcy;&amp;tcy;.&amp;Pcy;&amp;ZHcy; — 88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500174"/>
            <a:ext cx="2857520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571612"/>
          <a:ext cx="8286807" cy="4860518"/>
        </p:xfrm>
        <a:graphic>
          <a:graphicData uri="http://schemas.openxmlformats.org/drawingml/2006/table">
            <a:tbl>
              <a:tblPr/>
              <a:tblGrid>
                <a:gridCol w="499590"/>
                <a:gridCol w="2474943"/>
                <a:gridCol w="1526061"/>
                <a:gridCol w="3786213"/>
              </a:tblGrid>
              <a:tr h="724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№ 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Название  мерок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Обозначение мерок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            Назначение  мерок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Calibri"/>
                          <a:ea typeface="Calibri"/>
                          <a:cs typeface="Times New Roman"/>
                        </a:rPr>
                        <a:t>Полуобхват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талии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Определение  размера……………………..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Полуобхват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бёдер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Определение ………………………  изделия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Высота сидения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Определение расстояния от линии ………. ………..          до линии шага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 ( до………………………………………………)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Длина брюк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……………………………………………………………..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Дтк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Определение …………..              изделия от…………………          до……………………….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Шнб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Определение ……………………………………….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Задание:    впишите в таблицу недостающие названия, обозначения и назначение мерок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571612"/>
          <a:ext cx="8286807" cy="4708636"/>
        </p:xfrm>
        <a:graphic>
          <a:graphicData uri="http://schemas.openxmlformats.org/drawingml/2006/table">
            <a:tbl>
              <a:tblPr/>
              <a:tblGrid>
                <a:gridCol w="499590"/>
                <a:gridCol w="2474943"/>
                <a:gridCol w="1526061"/>
                <a:gridCol w="3786213"/>
              </a:tblGrid>
              <a:tr h="724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№ 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Название  мерок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Обозначение мерок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            Назначение  мерок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Calibri"/>
                          <a:ea typeface="Calibri"/>
                          <a:cs typeface="Times New Roman"/>
                        </a:rPr>
                        <a:t>Полуобхват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талии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Ст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Определение 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размера</a:t>
                      </a:r>
                      <a:r>
                        <a:rPr lang="ru-RU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резинки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Полуобхват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бёдер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Сб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Определение </a:t>
                      </a:r>
                      <a:r>
                        <a:rPr lang="ru-RU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ширины (размера)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изделия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Высота сидения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Вс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Определение расстояния от линии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талии  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до линии шага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(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до</a:t>
                      </a:r>
                      <a:r>
                        <a:rPr lang="ru-RU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 плоскости стула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Длина брюк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Дб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Определение</a:t>
                      </a:r>
                      <a:r>
                        <a:rPr lang="ru-RU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длины</a:t>
                      </a:r>
                      <a:r>
                        <a:rPr lang="ru-RU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изделия.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Длина от талии до колена.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Дтк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Определение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длины 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изделия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ru-RU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талии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 до</a:t>
                      </a:r>
                      <a:r>
                        <a:rPr lang="ru-RU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линии колена.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Ширина низа брюк.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Шнб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Определение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ширины изделия</a:t>
                      </a:r>
                      <a:r>
                        <a:rPr lang="ru-RU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 по линии нижнего среза.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011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Задание: впишите в таблицу недостающие названия, обозначения и назначение мерок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396807"/>
            <a:ext cx="734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Пижама -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изделие, которое используют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бельё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Пижамы бывают для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взрослых, женские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Пижама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который входят два изделия: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пижамная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……..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пижамные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Пижамная сорочка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……..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может быть с воротником и без него,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рукавами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 них.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Пижамные брюки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……….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держатся на фигуре человека на линии талии с помощью резиновой тесьмы или пояса. Длину пижамных брюк устанавливают по желанию. Они могут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отделки пижамных сорочек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5510" y="133565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бельевое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4166" y="164887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нательное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5667" y="226778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мужские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7237" y="287618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сорочка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2876188"/>
            <a:ext cx="122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брюки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5998" y="1959292"/>
            <a:ext cx="102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детей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1401" y="255298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комплекта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9646" y="379308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поясное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9646" y="318182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плечевое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1708" y="5604779"/>
            <a:ext cx="6015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тесьму, кружево, шитьё, вышивку, аппликацию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4685739"/>
            <a:ext cx="3773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длинные, до середины икры, до колена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9005" y="43440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ПРОВЕРКА  ЗНАНИЙ:</a:t>
            </a:r>
            <a:endParaRPr lang="ru-RU" sz="36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7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403648" y="188640"/>
            <a:ext cx="6048375" cy="863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3600" b="1" i="1">
                <a:latin typeface="Comic Sans MS" panose="030F0702030302020204" pitchFamily="66" charset="0"/>
              </a:rPr>
              <a:t>Обратимся к истокам…</a:t>
            </a: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971600" y="1268760"/>
            <a:ext cx="3960813" cy="53276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b="1" u="sng" dirty="0" smtClean="0">
              <a:latin typeface="Comic Sans MS" pitchFamily="66" charset="0"/>
            </a:endParaRPr>
          </a:p>
          <a:p>
            <a:pPr algn="ctr">
              <a:defRPr/>
            </a:pPr>
            <a:r>
              <a:rPr lang="ru-RU" sz="1800" b="1" u="sng" dirty="0" smtClean="0">
                <a:latin typeface="Comic Sans MS" pitchFamily="66" charset="0"/>
              </a:rPr>
              <a:t>Пижама</a:t>
            </a:r>
            <a:r>
              <a:rPr lang="ru-RU" sz="1600" dirty="0" smtClean="0">
                <a:latin typeface="Comic Sans MS" pitchFamily="66" charset="0"/>
              </a:rPr>
              <a:t>    </a:t>
            </a:r>
            <a:r>
              <a:rPr lang="ru-RU" sz="1600" b="1" i="1" dirty="0">
                <a:latin typeface="Comic Sans MS" pitchFamily="66" charset="0"/>
              </a:rPr>
              <a:t>стала известна в Европе в XIX веке, благодаря</a:t>
            </a:r>
          </a:p>
          <a:p>
            <a:pPr algn="ctr">
              <a:defRPr/>
            </a:pPr>
            <a:r>
              <a:rPr lang="ru-RU" sz="1600" b="1" i="1" dirty="0">
                <a:latin typeface="Comic Sans MS" pitchFamily="66" charset="0"/>
              </a:rPr>
              <a:t> путешественникам,</a:t>
            </a:r>
          </a:p>
          <a:p>
            <a:pPr algn="ctr">
              <a:defRPr/>
            </a:pPr>
            <a:r>
              <a:rPr lang="ru-RU" sz="1600" b="1" i="1" dirty="0">
                <a:latin typeface="Comic Sans MS" pitchFamily="66" charset="0"/>
              </a:rPr>
              <a:t> завезшим ее из тропиков.</a:t>
            </a:r>
          </a:p>
          <a:p>
            <a:pPr algn="ctr">
              <a:defRPr/>
            </a:pPr>
            <a:r>
              <a:rPr lang="ru-RU" sz="1600" b="1" i="1" dirty="0">
                <a:latin typeface="Comic Sans MS" pitchFamily="66" charset="0"/>
              </a:rPr>
              <a:t/>
            </a:r>
            <a:br>
              <a:rPr lang="ru-RU" sz="1600" b="1" i="1" dirty="0">
                <a:latin typeface="Comic Sans MS" pitchFamily="66" charset="0"/>
              </a:rPr>
            </a:br>
            <a:r>
              <a:rPr lang="ru-RU" sz="1600" b="1" i="1" dirty="0">
                <a:latin typeface="Comic Sans MS" pitchFamily="66" charset="0"/>
              </a:rPr>
              <a:t>Её возникновение было связано с развитием железной дороги и поездками в колониальные страны, в жарком тропическом</a:t>
            </a:r>
          </a:p>
          <a:p>
            <a:pPr algn="ctr">
              <a:defRPr/>
            </a:pPr>
            <a:r>
              <a:rPr lang="ru-RU" sz="1600" b="1" i="1" dirty="0">
                <a:latin typeface="Comic Sans MS" pitchFamily="66" charset="0"/>
              </a:rPr>
              <a:t>климате которых невозможно было спать под одеялом.</a:t>
            </a:r>
          </a:p>
          <a:p>
            <a:pPr algn="ctr">
              <a:defRPr/>
            </a:pPr>
            <a:endParaRPr lang="ru-RU" sz="1600" b="1" i="1" dirty="0">
              <a:latin typeface="Comic Sans MS" pitchFamily="66" charset="0"/>
            </a:endParaRPr>
          </a:p>
          <a:p>
            <a:pPr algn="ctr">
              <a:defRPr/>
            </a:pPr>
            <a:r>
              <a:rPr lang="ru-RU" sz="1600" b="1" i="1" dirty="0">
                <a:latin typeface="Comic Sans MS" pitchFamily="66" charset="0"/>
              </a:rPr>
              <a:t>Пижама часто </a:t>
            </a:r>
            <a:r>
              <a:rPr lang="ru-RU" sz="1600" b="1" i="1" dirty="0" smtClean="0">
                <a:latin typeface="Comic Sans MS" pitchFamily="66" charset="0"/>
              </a:rPr>
              <a:t>использовалась как </a:t>
            </a:r>
            <a:r>
              <a:rPr lang="ru-RU" sz="1600" b="1" i="1" dirty="0">
                <a:latin typeface="Comic Sans MS" pitchFamily="66" charset="0"/>
              </a:rPr>
              <a:t>женская ночная</a:t>
            </a:r>
          </a:p>
          <a:p>
            <a:pPr algn="ctr">
              <a:defRPr/>
            </a:pPr>
            <a:r>
              <a:rPr lang="ru-RU" sz="1600" b="1" i="1" dirty="0" smtClean="0">
                <a:latin typeface="Comic Sans MS" pitchFamily="66" charset="0"/>
              </a:rPr>
              <a:t> дорожная одежда при </a:t>
            </a:r>
            <a:r>
              <a:rPr lang="ru-RU" sz="1600" b="1" i="1" dirty="0">
                <a:latin typeface="Comic Sans MS" pitchFamily="66" charset="0"/>
              </a:rPr>
              <a:t>поездке </a:t>
            </a:r>
          </a:p>
          <a:p>
            <a:pPr algn="ctr">
              <a:defRPr/>
            </a:pPr>
            <a:r>
              <a:rPr lang="ru-RU" sz="1600" b="1" i="1" dirty="0">
                <a:latin typeface="Comic Sans MS" pitchFamily="66" charset="0"/>
              </a:rPr>
              <a:t>  </a:t>
            </a:r>
            <a:r>
              <a:rPr lang="ru-RU" sz="1600" b="1" i="1" dirty="0" smtClean="0">
                <a:latin typeface="Comic Sans MS" pitchFamily="66" charset="0"/>
              </a:rPr>
              <a:t>в </a:t>
            </a:r>
            <a:r>
              <a:rPr lang="ru-RU" sz="1600" b="1" i="1" dirty="0">
                <a:latin typeface="Comic Sans MS" pitchFamily="66" charset="0"/>
              </a:rPr>
              <a:t>спальном вагоне</a:t>
            </a:r>
            <a:r>
              <a:rPr lang="ru-RU" sz="1600" b="1" i="1" dirty="0" smtClean="0">
                <a:latin typeface="Comic Sans MS" pitchFamily="66" charset="0"/>
              </a:rPr>
              <a:t>.</a:t>
            </a:r>
            <a:endParaRPr lang="ru-RU" sz="1200" b="1" i="1" dirty="0">
              <a:latin typeface="Arial" charset="0"/>
            </a:endParaRPr>
          </a:p>
        </p:txBody>
      </p:sp>
      <p:pic>
        <p:nvPicPr>
          <p:cNvPr id="6" name="Picture 14" descr="Шелковая пиж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89348"/>
            <a:ext cx="3054275" cy="223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06630661_1.jpg"/>
          <p:cNvPicPr>
            <a:picLocks noChangeAspect="1"/>
          </p:cNvPicPr>
          <p:nvPr/>
        </p:nvPicPr>
        <p:blipFill>
          <a:blip r:embed="rId3"/>
          <a:srcRect t="8667" b="8667"/>
          <a:stretch>
            <a:fillRect/>
          </a:stretch>
        </p:blipFill>
        <p:spPr>
          <a:xfrm>
            <a:off x="5436096" y="3796159"/>
            <a:ext cx="2728447" cy="281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81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8620"/>
            <a:ext cx="3722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ПИЖАМЫ</a:t>
            </a:r>
            <a:endParaRPr lang="ru-RU" sz="40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http://trendyx.ru/media/uploads/users/user1/2012/01/11/zhenskie-pizhamy-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89423"/>
            <a:ext cx="2656840" cy="373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evateks.ru/foto/1677b.jp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2" t="6638" r="28753" b="3326"/>
          <a:stretch/>
        </p:blipFill>
        <p:spPr bwMode="auto">
          <a:xfrm>
            <a:off x="1004427" y="260648"/>
            <a:ext cx="172819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30" name="Picture 6" descr="http://go4.imgsmail.ru/imgpreview?key=http%3A//madam-posteli.ru/netcat_files/167/395/karlos11.jpg&amp;mb=imgdb_preview_1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65" y="902256"/>
            <a:ext cx="2069786" cy="311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papina-gordost.ru/f/catalogue/3738/82Iit_1_enl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88" t="-235" r="19504" b="235"/>
          <a:stretch/>
        </p:blipFill>
        <p:spPr bwMode="auto">
          <a:xfrm>
            <a:off x="4427984" y="3429000"/>
            <a:ext cx="1440160" cy="315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Рисунок 12" descr="Primak &amp;dcy;&amp;iecy;&amp;tcy;&amp;scy;&amp;kcy;&amp;icy;&amp;iecy; &amp;pcy;&amp;icy;&amp;zhcy;&amp;acy;&amp;mcy;&amp;ycy;, &amp;fcy;&amp;ocy;&amp;tcy;&amp;ocy;, &amp;rcy;&amp;acy;&amp;zcy;&amp;mcy;&amp;iecy;&amp;rcy;&amp;ycy; &amp;tscy;&amp;iecy;&amp;ncy;&amp;acy;"/>
          <p:cNvPicPr/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86" t="12286" r="16000" b="2285"/>
          <a:stretch/>
        </p:blipFill>
        <p:spPr bwMode="auto">
          <a:xfrm>
            <a:off x="1987168" y="4169867"/>
            <a:ext cx="2043513" cy="2529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2807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3759" y="332656"/>
            <a:ext cx="32287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ПИЖАМЫ</a:t>
            </a:r>
            <a:endParaRPr lang="ru-RU" sz="54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&amp;Pcy;&amp;icy;&amp;zhcy;&amp;acy;&amp;mcy;&amp;acy; &amp;zhcy;&amp;iecy;&amp;ncy;&amp;scy;&amp;kcy;&amp;acy;&amp;yacy; &amp;acy;&amp;rcy;&amp;tcy;. &amp;Pcy;&amp;ZHcy;-3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62496"/>
            <a:ext cx="2304256" cy="366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&amp;pcy;&amp;icy;&amp;zhcy;&amp;acy;&amp;mcy;&amp;acy; &amp;zhcy;&amp;iecy;&amp;ncy;&amp;scy;&amp;kcy;&amp;acy;&amp;yacy; &amp;acy;&amp;rcy;&amp;tcy;.&amp;Pcy;&amp;ZHcy; — 88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068960"/>
            <a:ext cx="2304256" cy="366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&amp;pcy;&amp;icy;&amp;zhcy;&amp;acy;&amp;mcy;&amp;acy; &amp;zhcy;&amp;iecy;&amp;ncy;&amp;scy;&amp;kcy;&amp;acy;&amp;yacy; &amp;Pcy;&amp;zhcy;-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12" y="188640"/>
            <a:ext cx="2361861" cy="3467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24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3"/>
            <a:ext cx="9001156" cy="717119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000" i="1" dirty="0" smtClean="0"/>
              <a:t>                                                        КРОССВОРД.</a:t>
            </a:r>
          </a:p>
          <a:p>
            <a:pPr marL="342900" indent="-342900">
              <a:buAutoNum type="arabicPeriod"/>
            </a:pPr>
            <a:r>
              <a:rPr lang="ru-RU" sz="2000" i="1" dirty="0" smtClean="0"/>
              <a:t>- мягкая, тонкая хлопчатобумажная ткань, имеющая полотняное переплетение нитей. Из этой ткани шьют детское белье, носовые платки. Материал изготавливается из натуральных  волокон .</a:t>
            </a:r>
          </a:p>
          <a:p>
            <a:pPr marL="342900" indent="-342900">
              <a:buFontTx/>
              <a:buAutoNum type="arabicPeriod"/>
            </a:pPr>
            <a:r>
              <a:rPr lang="ru-RU" sz="2000" i="1" dirty="0" smtClean="0"/>
              <a:t> – хлопчатобумажная, прочная, довольно грубая ткань.  Используется в основном для изготовления постельного белья. </a:t>
            </a:r>
            <a:endParaRPr lang="ru-RU" sz="2000" dirty="0" smtClean="0"/>
          </a:p>
          <a:p>
            <a:pPr marL="342900" indent="-342900">
              <a:buFontTx/>
              <a:buAutoNum type="arabicPeriod"/>
            </a:pPr>
            <a:r>
              <a:rPr lang="ru-RU" sz="2000" b="1" i="1" u="sng" dirty="0" smtClean="0"/>
              <a:t> </a:t>
            </a:r>
            <a:r>
              <a:rPr lang="ru-RU" sz="2000" i="1" u="sng" dirty="0" smtClean="0"/>
              <a:t> - </a:t>
            </a:r>
            <a:r>
              <a:rPr lang="ru-RU" sz="2000" i="1" dirty="0" smtClean="0"/>
              <a:t>тонкая плотная бельевая хлопчатобумажная ткань высшего качества. Название получила по местечку </a:t>
            </a:r>
            <a:r>
              <a:rPr lang="ru-RU" sz="2000" i="1" dirty="0" err="1" smtClean="0"/>
              <a:t>Мадаполлам</a:t>
            </a:r>
            <a:r>
              <a:rPr lang="ru-RU" sz="2000" i="1" dirty="0" smtClean="0"/>
              <a:t>, в Индии. Обычно из  этой ткани шили наволочки, которые украшали вышивками, кружевом, лентами. Множество подушек в таких наволочках выкладывали на кроватях в купеческих и мещанских семьях - это якобы свидетельствовало о достатке. </a:t>
            </a:r>
            <a:endParaRPr lang="ru-RU" sz="2000" dirty="0" smtClean="0"/>
          </a:p>
          <a:p>
            <a:r>
              <a:rPr lang="ru-RU" sz="2000" b="1" i="1" u="sng" dirty="0" smtClean="0"/>
              <a:t>4  .  </a:t>
            </a:r>
            <a:r>
              <a:rPr lang="ru-RU" sz="2000" i="1" dirty="0" smtClean="0"/>
              <a:t>– тонкая , прозрачная ткань полотняного переплетения.</a:t>
            </a:r>
          </a:p>
          <a:p>
            <a:r>
              <a:rPr lang="ru-RU" sz="2000" b="1" i="1" u="sng" dirty="0" smtClean="0"/>
              <a:t>5. </a:t>
            </a:r>
            <a:r>
              <a:rPr lang="ru-RU" sz="2000" i="1" u="sng" dirty="0" smtClean="0"/>
              <a:t> </a:t>
            </a:r>
            <a:r>
              <a:rPr lang="ru-RU" sz="2000" i="1" dirty="0" smtClean="0"/>
              <a:t>- легкая хлопчатобумажная ткань полотняного переплетения. Используют для шитья легких платьев, женских, детских, мужских рубашек.</a:t>
            </a:r>
            <a:endParaRPr lang="ru-RU" sz="2000" dirty="0" smtClean="0"/>
          </a:p>
          <a:p>
            <a:r>
              <a:rPr lang="ru-RU" sz="2000" b="1" i="1" u="sng" dirty="0" smtClean="0"/>
              <a:t>6 .</a:t>
            </a:r>
            <a:r>
              <a:rPr lang="ru-RU" sz="2000" i="1" u="sng" dirty="0" smtClean="0"/>
              <a:t> </a:t>
            </a:r>
            <a:r>
              <a:rPr lang="ru-RU" sz="2000" i="1" dirty="0" smtClean="0"/>
              <a:t>- название ткани из хлопка с одно- или двусторонним начесом. Ворс ткани заметен, если провести рукой против него. Эта хлопчатобумажная  ткань , или зимний хлопок, с геометрическим орнаментом используется для мужских спортивных рубашек, с цветочным рисунком - для детской одежды. </a:t>
            </a:r>
            <a:endParaRPr lang="ru-RU" sz="2000" dirty="0" smtClean="0"/>
          </a:p>
          <a:p>
            <a:r>
              <a:rPr lang="ru-RU" sz="2000" dirty="0" smtClean="0"/>
              <a:t> </a:t>
            </a:r>
            <a:r>
              <a:rPr lang="ru-RU" sz="2000" b="1" i="1" u="sng" dirty="0" smtClean="0"/>
              <a:t> 7 . </a:t>
            </a:r>
            <a:r>
              <a:rPr lang="ru-RU" sz="2000" i="1" u="sng" dirty="0" smtClean="0"/>
              <a:t> </a:t>
            </a:r>
            <a:r>
              <a:rPr lang="ru-RU" sz="2000" i="1" dirty="0" smtClean="0"/>
              <a:t>- хлопчатобумажная  , очень гладкая, мягко падающая ткань с блестящей поверхностью. </a:t>
            </a: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AutoNum type="arabicPeriod"/>
            </a:pPr>
            <a:endParaRPr lang="ru-RU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3"/>
            <a:ext cx="9001156" cy="698652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i="1" u="sng" dirty="0" smtClean="0"/>
              <a:t>                                                    КРОССВОРД</a:t>
            </a:r>
          </a:p>
          <a:p>
            <a:pPr marL="342900" indent="-342900">
              <a:buAutoNum type="arabicPeriod"/>
            </a:pPr>
            <a:r>
              <a:rPr lang="ru-RU" sz="2400" b="1" i="1" u="sng" dirty="0" smtClean="0"/>
              <a:t>Батист</a:t>
            </a:r>
            <a:r>
              <a:rPr lang="ru-RU" sz="2400" i="1" u="sng" dirty="0" smtClean="0"/>
              <a:t> </a:t>
            </a:r>
            <a:r>
              <a:rPr lang="ru-RU" sz="2400" i="1" dirty="0" smtClean="0"/>
              <a:t>-</a:t>
            </a:r>
            <a:r>
              <a:rPr lang="ru-RU" i="1" dirty="0" smtClean="0"/>
              <a:t> </a:t>
            </a:r>
            <a:r>
              <a:rPr lang="ru-RU" sz="1600" i="1" dirty="0" smtClean="0"/>
              <a:t>мягкая, тонкая хлопчатобумажная ткань, имеющая полотняное переплетение нитей. Из батиста шьют детское белье, носовые платки. Батист изготавливается из натуральных  волокон .Батист бывает льняной и хлопчатобумажный. Льняной выше качеством, из длинных ровных волокон.</a:t>
            </a:r>
          </a:p>
          <a:p>
            <a:pPr marL="342900" indent="-342900">
              <a:buFontTx/>
              <a:buAutoNum type="arabicPeriod"/>
            </a:pPr>
            <a:r>
              <a:rPr lang="ru-RU" sz="2400" b="1" i="1" dirty="0" smtClean="0">
                <a:hlinkClick r:id="rId2"/>
              </a:rPr>
              <a:t>Бязь</a:t>
            </a:r>
            <a:r>
              <a:rPr lang="ru-RU" sz="2400" i="1" dirty="0" smtClean="0"/>
              <a:t> –</a:t>
            </a:r>
            <a:r>
              <a:rPr lang="ru-RU" sz="1600" i="1" dirty="0" smtClean="0"/>
              <a:t> хлопчатобумажная, прочная, довольно грубая ткань. Широкая бязь называется "полотно". Используется в основном для изготовления постельного белья. Бязь шла на подкладку кафтанов, платков.</a:t>
            </a:r>
            <a:endParaRPr lang="ru-RU" sz="1600" dirty="0" smtClean="0"/>
          </a:p>
          <a:p>
            <a:pPr marL="342900" indent="-342900">
              <a:buFontTx/>
              <a:buAutoNum type="arabicPeriod"/>
            </a:pPr>
            <a:r>
              <a:rPr lang="ru-RU" sz="2000" b="1" i="1" u="sng" dirty="0" smtClean="0"/>
              <a:t> Мадаполам</a:t>
            </a:r>
            <a:r>
              <a:rPr lang="ru-RU" sz="2000" i="1" u="sng" dirty="0" smtClean="0"/>
              <a:t> - </a:t>
            </a:r>
            <a:r>
              <a:rPr lang="ru-RU" sz="1600" i="1" dirty="0" smtClean="0"/>
              <a:t>тонкая плотная бельевая хлопчатобумажная ткань высшего качества. Название получила по местечку </a:t>
            </a:r>
            <a:r>
              <a:rPr lang="ru-RU" sz="1600" i="1" dirty="0" err="1" smtClean="0"/>
              <a:t>Мадаполлам</a:t>
            </a:r>
            <a:r>
              <a:rPr lang="ru-RU" sz="1600" i="1" dirty="0" smtClean="0"/>
              <a:t>, в Индии. Обычно из мадаполама шили наволочки, которые украшали вышивками, кружевом, лентами. Множество подушек в таких наволочках выкладывали на кроватях в купеческих и мещанских семьях - это якобы свидетельствовало о достатке. В конце XX века мадаполам выпускают в виде мерного полотна для постельного белья.</a:t>
            </a:r>
            <a:endParaRPr lang="ru-RU" sz="1600" dirty="0" smtClean="0"/>
          </a:p>
          <a:p>
            <a:r>
              <a:rPr lang="ru-RU" sz="2000" b="1" i="1" u="sng" dirty="0" smtClean="0"/>
              <a:t>4  . Шифон </a:t>
            </a:r>
            <a:r>
              <a:rPr lang="ru-RU" sz="2000" i="1" dirty="0" smtClean="0"/>
              <a:t>– </a:t>
            </a:r>
            <a:r>
              <a:rPr lang="ru-RU" sz="1600" i="1" dirty="0" smtClean="0"/>
              <a:t>тонкая</a:t>
            </a:r>
            <a:r>
              <a:rPr lang="ru-RU" sz="2000" i="1" dirty="0" smtClean="0"/>
              <a:t> , </a:t>
            </a:r>
            <a:r>
              <a:rPr lang="ru-RU" sz="1600" i="1" dirty="0" smtClean="0"/>
              <a:t>прозрачная ткань полотняного переплетения.</a:t>
            </a:r>
          </a:p>
          <a:p>
            <a:r>
              <a:rPr lang="ru-RU" sz="2000" b="1" i="1" u="sng" dirty="0" smtClean="0"/>
              <a:t>5. Ситец</a:t>
            </a:r>
            <a:r>
              <a:rPr lang="ru-RU" sz="2000" i="1" u="sng" dirty="0" smtClean="0"/>
              <a:t> </a:t>
            </a:r>
            <a:r>
              <a:rPr lang="ru-RU" sz="1600" i="1" dirty="0" smtClean="0"/>
              <a:t>- легкая хлопчатобумажная ткань полотняного переплетения. Используют для шитья легких платьев, женских, детских, мужских рубашек.</a:t>
            </a:r>
            <a:endParaRPr lang="ru-RU" sz="1600" dirty="0" smtClean="0"/>
          </a:p>
          <a:p>
            <a:r>
              <a:rPr lang="ru-RU" sz="2000" b="1" i="1" u="sng" dirty="0" smtClean="0"/>
              <a:t>6 .Фланель</a:t>
            </a:r>
            <a:r>
              <a:rPr lang="ru-RU" sz="2000" i="1" u="sng" dirty="0" smtClean="0"/>
              <a:t> </a:t>
            </a:r>
            <a:r>
              <a:rPr lang="ru-RU" sz="1600" i="1" dirty="0" smtClean="0"/>
              <a:t>- название ткани из хлопка с одно- или двусторонним начесом. Ворс ткани заметен, если провести рукой против него. Хлопчатобумажная фланель, или зимний хлопок, с геометрическим орнаментом используется для мужских спортивных рубашек, с цветочным рисунком - для детской одежды. Из шерстяной фланели шьют женскую одежду.</a:t>
            </a:r>
            <a:endParaRPr lang="ru-RU" sz="1600" dirty="0" smtClean="0"/>
          </a:p>
          <a:p>
            <a:r>
              <a:rPr lang="ru-RU" sz="1600" dirty="0" smtClean="0"/>
              <a:t> </a:t>
            </a:r>
            <a:r>
              <a:rPr lang="ru-RU" sz="2000" b="1" i="1" u="sng" dirty="0" smtClean="0"/>
              <a:t> 7 . Сатин</a:t>
            </a:r>
            <a:r>
              <a:rPr lang="ru-RU" sz="2000" i="1" u="sng" dirty="0" smtClean="0"/>
              <a:t> </a:t>
            </a:r>
            <a:r>
              <a:rPr lang="ru-RU" sz="1600" i="1" dirty="0" smtClean="0"/>
              <a:t>– хлопчатобумажная , очень гладкая, мягко падающая ткань с блестящей поверхностью. </a:t>
            </a:r>
            <a:endParaRPr lang="ru-RU" sz="1600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60648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Выберите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положительные и отрицательные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свойства хлопчатобумажных тканей из предложенного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списка: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136338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ru-RU" sz="32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хорошо </a:t>
            </a:r>
            <a:r>
              <a:rPr lang="ru-RU" sz="3200" b="1" dirty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пропускают воздух;</a:t>
            </a:r>
          </a:p>
          <a:p>
            <a:pPr marL="342900" lvl="0" indent="-342900">
              <a:spcAft>
                <a:spcPts val="0"/>
              </a:spcAft>
            </a:pPr>
            <a:r>
              <a:rPr lang="ru-RU" sz="32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легко </a:t>
            </a:r>
            <a:r>
              <a:rPr lang="ru-RU" sz="3200" b="1" dirty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стираются;</a:t>
            </a:r>
          </a:p>
          <a:p>
            <a:pPr marL="342900" lvl="0" indent="-342900">
              <a:spcAft>
                <a:spcPts val="0"/>
              </a:spcAft>
            </a:pPr>
            <a:r>
              <a:rPr lang="ru-RU" sz="32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быстро </a:t>
            </a:r>
            <a:r>
              <a:rPr lang="ru-RU" sz="3200" b="1" dirty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сохнут;</a:t>
            </a:r>
          </a:p>
          <a:p>
            <a:pPr marL="342900" lvl="0" indent="-342900">
              <a:spcAft>
                <a:spcPts val="0"/>
              </a:spcAft>
            </a:pPr>
            <a:r>
              <a:rPr lang="ru-RU" sz="32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дают </a:t>
            </a:r>
            <a:r>
              <a:rPr lang="ru-RU" sz="3200" b="1" dirty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большую усадку при стирке;</a:t>
            </a:r>
          </a:p>
          <a:p>
            <a:pPr marL="342900" lvl="0" indent="-342900">
              <a:spcAft>
                <a:spcPts val="0"/>
              </a:spcAft>
            </a:pPr>
            <a:r>
              <a:rPr lang="ru-RU" sz="32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мягкие</a:t>
            </a:r>
            <a:r>
              <a:rPr lang="ru-RU" sz="3200" b="1" dirty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0"/>
              </a:spcAft>
            </a:pPr>
            <a:r>
              <a:rPr lang="ru-RU" sz="32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сильно </a:t>
            </a:r>
            <a:r>
              <a:rPr lang="ru-RU" sz="3200" b="1" dirty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сминаются;</a:t>
            </a:r>
          </a:p>
          <a:p>
            <a:pPr marL="342900" lvl="0" indent="-342900">
              <a:spcAft>
                <a:spcPts val="0"/>
              </a:spcAft>
            </a:pPr>
            <a:r>
              <a:rPr lang="ru-RU" sz="32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прочные</a:t>
            </a:r>
            <a:r>
              <a:rPr lang="ru-RU" sz="3200" b="1" dirty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0"/>
              </a:spcAft>
            </a:pPr>
            <a:r>
              <a:rPr lang="ru-RU" sz="32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легко </a:t>
            </a:r>
            <a:r>
              <a:rPr lang="ru-RU" sz="3200" b="1" dirty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утюжатся;</a:t>
            </a:r>
          </a:p>
          <a:p>
            <a:pPr marL="342900" lvl="0" indent="-342900">
              <a:spcAft>
                <a:spcPts val="0"/>
              </a:spcAft>
            </a:pPr>
            <a:r>
              <a:rPr lang="ru-RU" sz="32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не </a:t>
            </a:r>
            <a:r>
              <a:rPr lang="ru-RU" sz="3200" b="1" dirty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электризуются.</a:t>
            </a:r>
            <a:endParaRPr lang="ru-RU" sz="3200" b="1" dirty="0">
              <a:effectLst/>
              <a:latin typeface="Baskerville Win95BT" panose="0203060307050609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2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60648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Выберите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положительные и отрицательные 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свойства хлопчатобумажных тканей из предложенного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списка: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136339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ru-RU" sz="28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хорошо </a:t>
            </a:r>
            <a:r>
              <a:rPr lang="ru-RU" sz="2800" b="1" dirty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пропускают </a:t>
            </a:r>
            <a:r>
              <a:rPr lang="ru-RU" sz="28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воздух                     +</a:t>
            </a:r>
            <a:endParaRPr lang="ru-RU" sz="2800" b="1" dirty="0">
              <a:latin typeface="Baskerville Win95BT" panose="0203060307050609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</a:pPr>
            <a:r>
              <a:rPr lang="ru-RU" sz="28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легко стираются                                        +</a:t>
            </a:r>
            <a:endParaRPr lang="ru-RU" sz="2800" b="1" dirty="0">
              <a:latin typeface="Baskerville Win95BT" panose="0203060307050609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</a:pPr>
            <a:r>
              <a:rPr lang="ru-RU" sz="28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быстро сохнут                                            +</a:t>
            </a:r>
            <a:endParaRPr lang="ru-RU" sz="2800" b="1" dirty="0">
              <a:latin typeface="Baskerville Win95BT" panose="0203060307050609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</a:pPr>
            <a:r>
              <a:rPr lang="ru-RU" sz="28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дают </a:t>
            </a:r>
            <a:r>
              <a:rPr lang="ru-RU" sz="2800" b="1" dirty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большую усадку при </a:t>
            </a:r>
            <a:r>
              <a:rPr lang="ru-RU" sz="28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стирке          -</a:t>
            </a:r>
            <a:endParaRPr lang="ru-RU" sz="2800" b="1" dirty="0">
              <a:latin typeface="Baskerville Win95BT" panose="0203060307050609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</a:pPr>
            <a:r>
              <a:rPr lang="ru-RU" sz="28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мягкие                                                         +</a:t>
            </a:r>
            <a:endParaRPr lang="ru-RU" sz="2800" b="1" dirty="0">
              <a:latin typeface="Baskerville Win95BT" panose="0203060307050609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</a:pPr>
            <a:r>
              <a:rPr lang="ru-RU" sz="28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сильно сминаются                                      -</a:t>
            </a:r>
            <a:endParaRPr lang="ru-RU" sz="2800" b="1" dirty="0">
              <a:latin typeface="Baskerville Win95BT" panose="0203060307050609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</a:pPr>
            <a:r>
              <a:rPr lang="ru-RU" sz="28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прочные                                                       +</a:t>
            </a:r>
            <a:endParaRPr lang="ru-RU" sz="2800" b="1" dirty="0">
              <a:latin typeface="Baskerville Win95BT" panose="0203060307050609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</a:pPr>
            <a:r>
              <a:rPr lang="ru-RU" sz="28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легко утюжатся                                           +</a:t>
            </a:r>
            <a:endParaRPr lang="ru-RU" sz="2800" b="1" dirty="0">
              <a:latin typeface="Baskerville Win95BT" panose="0203060307050609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</a:pPr>
            <a:r>
              <a:rPr lang="ru-RU" sz="2800" b="1" dirty="0" smtClean="0">
                <a:latin typeface="Baskerville Win95BT" panose="0203060307050609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не электризуются                                       +</a:t>
            </a:r>
            <a:endParaRPr lang="ru-RU" sz="2800" b="1" dirty="0">
              <a:effectLst/>
              <a:latin typeface="Baskerville Win95BT" panose="0203060307050609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2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922</Words>
  <Application>Microsoft Office PowerPoint</Application>
  <PresentationFormat>Экран (4:3)</PresentationFormat>
  <Paragraphs>156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Найди отличия 1                                   2</vt:lpstr>
      <vt:lpstr>Найди отличия 1                                       2</vt:lpstr>
      <vt:lpstr>Найди отличия 1                                      2</vt:lpstr>
      <vt:lpstr>Найди отличия 1                                      2</vt:lpstr>
      <vt:lpstr>Найди отличия</vt:lpstr>
      <vt:lpstr>Найди отличия 1                             2</vt:lpstr>
      <vt:lpstr>Найди отличия 1                              2</vt:lpstr>
      <vt:lpstr>Найди отличия 1                                    2</vt:lpstr>
      <vt:lpstr>Найди отличия 1                                              2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Юля</cp:lastModifiedBy>
  <cp:revision>59</cp:revision>
  <dcterms:created xsi:type="dcterms:W3CDTF">2012-08-02T12:17:38Z</dcterms:created>
  <dcterms:modified xsi:type="dcterms:W3CDTF">2016-02-28T13:00:10Z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